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4421" r:id="rId2"/>
    <p:sldId id="4420" r:id="rId3"/>
    <p:sldId id="264" r:id="rId4"/>
    <p:sldId id="258" r:id="rId5"/>
    <p:sldId id="4423" r:id="rId6"/>
    <p:sldId id="4424" r:id="rId7"/>
    <p:sldId id="4425" r:id="rId8"/>
    <p:sldId id="4426" r:id="rId9"/>
    <p:sldId id="4427" r:id="rId10"/>
    <p:sldId id="4428" r:id="rId11"/>
    <p:sldId id="4429" r:id="rId12"/>
    <p:sldId id="4430" r:id="rId13"/>
    <p:sldId id="4431" r:id="rId14"/>
    <p:sldId id="4432" r:id="rId15"/>
    <p:sldId id="4433" r:id="rId16"/>
    <p:sldId id="4434" r:id="rId17"/>
    <p:sldId id="4435" r:id="rId18"/>
    <p:sldId id="265" r:id="rId19"/>
    <p:sldId id="261" r:id="rId20"/>
    <p:sldId id="263" r:id="rId21"/>
    <p:sldId id="4422" r:id="rId22"/>
    <p:sldId id="4436" r:id="rId23"/>
    <p:sldId id="443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666"/>
  </p:normalViewPr>
  <p:slideViewPr>
    <p:cSldViewPr snapToGrid="0" snapToObjects="1">
      <p:cViewPr varScale="1">
        <p:scale>
          <a:sx n="105" d="100"/>
          <a:sy n="105" d="100"/>
        </p:scale>
        <p:origin x="7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50D1F-DE8C-A54A-BF90-790412909A50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7B3F8-B8D4-B64F-AC9A-3DF9441F5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13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F0AD10B9-EA13-CC41-9659-1FBE9B9E95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 algn="r"/>
            <a:fld id="{EE43FE97-9F43-7341-B47C-992413F1D40C}" type="slidenum">
              <a:rPr lang="en-US" altLang="en-US" sz="1200"/>
              <a:pPr algn="r"/>
              <a:t>1</a:t>
            </a:fld>
            <a:endParaRPr lang="en-US" altLang="en-US" sz="12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87558235-F31F-014E-B895-D029316B6F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C5FB49B1-FED3-F140-B31D-872378AE7C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738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5261" indent="-16526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50B83-98EE-BA40-BCE4-2AEE4CBC4058}" type="slidenum">
              <a:rPr lang="en-US" altLang="x-none" smtClean="0"/>
              <a:pPr/>
              <a:t>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218624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C7377FD6-6C50-AE42-9514-865CE574BD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fld id="{2A930419-4F0E-6247-AD7F-75B838534BC7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DBC03E47-6303-4B49-9DE7-187B32A05F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27D78F1B-36D1-1E4E-9FE4-F18C8C9241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" pitchFamily="2" charset="0"/>
              </a:rPr>
              <a:t>One on the right may not look like a binary tree, but technically it is - it is just highly unbalanced.</a:t>
            </a:r>
          </a:p>
          <a:p>
            <a:r>
              <a:rPr lang="en-US" altLang="en-US">
                <a:latin typeface="Times" pitchFamily="2" charset="0"/>
              </a:rPr>
              <a:t>Draw another on the board where it zig-zags (right child / left child / right child etc…)</a:t>
            </a:r>
          </a:p>
          <a:p>
            <a:endParaRPr lang="en-US" altLang="en-US">
              <a:latin typeface="Times" pitchFamily="2" charset="0"/>
            </a:endParaRPr>
          </a:p>
          <a:p>
            <a:endParaRPr lang="en-US" altLang="en-US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399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AE2029D1-B209-F643-BDE2-6AF81635EF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fld id="{B1423C5C-894A-C649-AE2E-FDFBA277A927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0C520A42-ABF0-9042-BFAA-6686AB5438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AEDA6963-1FCC-6E47-B18F-3B69510F6A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000">
                <a:latin typeface="Times" pitchFamily="2" charset="0"/>
              </a:rPr>
              <a:t>Left sub-tree of b is the tree rooted at g.</a:t>
            </a:r>
          </a:p>
          <a:p>
            <a:r>
              <a:rPr lang="en-US" altLang="en-US" sz="1000">
                <a:latin typeface="Times" pitchFamily="2" charset="0"/>
              </a:rPr>
              <a:t>Right sub-tree of f is the tree rooted at f.</a:t>
            </a:r>
          </a:p>
          <a:p>
            <a:r>
              <a:rPr lang="en-US" altLang="en-US" sz="1000">
                <a:latin typeface="Times" pitchFamily="2" charset="0"/>
              </a:rPr>
              <a:t>Left sub-tree of c is the single node tree e.</a:t>
            </a:r>
          </a:p>
          <a:p>
            <a:endParaRPr lang="en-US" altLang="en-US" sz="1000">
              <a:latin typeface="Times" pitchFamily="2" charset="0"/>
            </a:endParaRPr>
          </a:p>
          <a:p>
            <a:r>
              <a:rPr lang="en-US" altLang="en-US" sz="1000">
                <a:latin typeface="Times" pitchFamily="2" charset="0"/>
              </a:rPr>
              <a:t>What this structure means is that if we want to do something to every node in the tree we can do it recursively.</a:t>
            </a:r>
          </a:p>
          <a:p>
            <a:endParaRPr lang="en-US" altLang="en-US" sz="1000">
              <a:latin typeface="Times" pitchFamily="2" charset="0"/>
            </a:endParaRPr>
          </a:p>
          <a:p>
            <a:r>
              <a:rPr lang="en-US" altLang="en-US" sz="1000">
                <a:latin typeface="Times" pitchFamily="2" charset="0"/>
              </a:rPr>
              <a:t>Imagine I have a function X that can be performed on a node in the binary tree.</a:t>
            </a:r>
          </a:p>
          <a:p>
            <a:r>
              <a:rPr lang="en-US" altLang="en-US" sz="1000">
                <a:latin typeface="Times" pitchFamily="2" charset="0"/>
              </a:rPr>
              <a:t>Then to apply it to the whole tree I can: {Write on board…}</a:t>
            </a:r>
          </a:p>
          <a:p>
            <a:endParaRPr lang="en-US" altLang="en-US" sz="1000">
              <a:latin typeface="Times" pitchFamily="2" charset="0"/>
            </a:endParaRPr>
          </a:p>
          <a:p>
            <a:r>
              <a:rPr lang="en-US" altLang="en-US" sz="1000">
                <a:latin typeface="Times" pitchFamily="2" charset="0"/>
              </a:rPr>
              <a:t>Do X to whole tree:</a:t>
            </a:r>
          </a:p>
          <a:p>
            <a:r>
              <a:rPr lang="en-US" altLang="en-US" sz="1000">
                <a:latin typeface="Times" pitchFamily="2" charset="0"/>
              </a:rPr>
              <a:t>  Do X to the root</a:t>
            </a:r>
          </a:p>
          <a:p>
            <a:r>
              <a:rPr lang="en-US" altLang="en-US" sz="1000">
                <a:latin typeface="Times" pitchFamily="2" charset="0"/>
              </a:rPr>
              <a:t>  Do X to the left sub-tree</a:t>
            </a:r>
          </a:p>
          <a:p>
            <a:r>
              <a:rPr lang="en-US" altLang="en-US" sz="1000">
                <a:latin typeface="Times" pitchFamily="2" charset="0"/>
              </a:rPr>
              <a:t>  Do X to the right sub-tree</a:t>
            </a:r>
          </a:p>
          <a:p>
            <a:endParaRPr lang="en-US" altLang="en-US" sz="1000">
              <a:latin typeface="Times" pitchFamily="2" charset="0"/>
            </a:endParaRPr>
          </a:p>
          <a:p>
            <a:r>
              <a:rPr lang="en-US" altLang="en-US" sz="1000">
                <a:latin typeface="Times" pitchFamily="2" charset="0"/>
              </a:rPr>
              <a:t>When we do X to the left sub-tree it will recursively…</a:t>
            </a:r>
          </a:p>
          <a:p>
            <a:r>
              <a:rPr lang="en-US" altLang="en-US" sz="1000">
                <a:latin typeface="Times" pitchFamily="2" charset="0"/>
              </a:rPr>
              <a:t>  Do X to the root of that sub-tree (e.g. b)</a:t>
            </a:r>
          </a:p>
          <a:p>
            <a:r>
              <a:rPr lang="en-US" altLang="en-US" sz="1000">
                <a:latin typeface="Times" pitchFamily="2" charset="0"/>
              </a:rPr>
              <a:t>  Do X to the left sub-tree of that sub-tree (e.g. tree rooted at g)</a:t>
            </a:r>
          </a:p>
          <a:p>
            <a:r>
              <a:rPr lang="en-US" altLang="en-US" sz="1000">
                <a:latin typeface="Times" pitchFamily="2" charset="0"/>
              </a:rPr>
              <a:t>  Do X to the right sub-tree of that sub-tree (e.g. tree rooted at f)</a:t>
            </a:r>
          </a:p>
          <a:p>
            <a:endParaRPr lang="en-US" altLang="en-US" sz="1000">
              <a:latin typeface="Times" pitchFamily="2" charset="0"/>
            </a:endParaRPr>
          </a:p>
          <a:p>
            <a:r>
              <a:rPr lang="en-US" altLang="en-US" sz="1000">
                <a:latin typeface="Times" pitchFamily="2" charset="0"/>
              </a:rPr>
              <a:t>The other three traversals are based upon this notion.</a:t>
            </a:r>
          </a:p>
          <a:p>
            <a:endParaRPr lang="en-US" altLang="en-US" sz="100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290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1856AA56-67C9-0740-8762-DDB0A92B38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fld id="{D127648F-4695-984F-9446-21AA951DD783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CD56EED3-1C1C-C642-8EF6-5923448F4A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83FA8223-C398-1F43-A26B-79352A8F7D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866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6F4E9E0B-F6DF-DA4B-8082-9DCFA115A3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7F48E3E7-010E-A64D-BA29-38DD95D5A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" pitchFamily="2" charset="0"/>
              </a:rPr>
              <a:t>Level:</a:t>
            </a:r>
          </a:p>
          <a:p>
            <a:r>
              <a:rPr lang="en-US" altLang="en-US">
                <a:latin typeface="Times" pitchFamily="2" charset="0"/>
              </a:rPr>
              <a:t>Pre:</a:t>
            </a:r>
          </a:p>
          <a:p>
            <a:r>
              <a:rPr lang="en-US" altLang="en-US">
                <a:latin typeface="Times" pitchFamily="2" charset="0"/>
              </a:rPr>
              <a:t>In:</a:t>
            </a:r>
          </a:p>
          <a:p>
            <a:r>
              <a:rPr lang="en-US" altLang="en-US">
                <a:latin typeface="Times" pitchFamily="2" charset="0"/>
              </a:rPr>
              <a:t>Post:</a:t>
            </a:r>
          </a:p>
          <a:p>
            <a:endParaRPr lang="en-US" altLang="en-US">
              <a:latin typeface="Times" pitchFamily="2" charset="0"/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76A09A91-44BA-0B4E-A2CE-2876EE9386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fld id="{4591138E-FBAF-5848-9ACC-83944C672300}" type="slidenum">
              <a:rPr lang="en-US" altLang="en-US" sz="1200"/>
              <a:pPr/>
              <a:t>20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842220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59DE8-9271-5B4E-8459-C7B342B9F8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6B8E25-A4AE-454D-AB41-5FAEFF6B8D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FD615-DA3B-6947-A2EB-92191DC70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0352-A516-4247-8C37-182437056645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15924-E89E-8B42-889E-1BF72F4D4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DAD7C-ECD9-364F-9C5D-F37E02A75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78D5-C678-D34A-9D1C-FFC633716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64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A17E3-2E96-5D41-8BF5-85C2C0B0A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306B60-435C-1147-AA79-489A439484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F5D6F-0A86-6543-9A6F-6DC3BBF9E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0352-A516-4247-8C37-182437056645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056B6F-96CF-FF42-B3E8-E3A6DE0B4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B146C-0132-C649-B8EB-312750035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78D5-C678-D34A-9D1C-FFC633716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29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E33C74-D592-034E-9485-9D106964F0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67DA79-53D2-714F-B99C-049EC19BB8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CBB89-8EB6-A549-9FE1-275E574E8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0352-A516-4247-8C37-182437056645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2486B-431B-204E-9466-F3311412F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22857-22BE-F144-9998-8E149B18B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78D5-C678-D34A-9D1C-FFC633716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43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4E564-1C7A-F747-9A0C-9F27ECFFB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20C61-3E9E-F34D-AEEA-C1527216D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E4CAA-3FC5-9443-BA03-9ECE6311F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0352-A516-4247-8C37-182437056645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DE9F6-E89E-044C-93A5-C103CB1A5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62FA6-9E14-B246-9C4E-B82E4255B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78D5-C678-D34A-9D1C-FFC633716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30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771D8-4063-5A40-AC2E-7C97961A4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DCEDA5-C2A9-4647-8AD0-F0C4AEEA5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6BF58-6BC9-4A4F-945C-2BBC5FC77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0352-A516-4247-8C37-182437056645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016EC-B22E-724F-A877-C464C439C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79BA8-91BA-3543-A250-B81E4F94E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78D5-C678-D34A-9D1C-FFC633716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49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672DE-AC26-984D-BDAE-4817CF99C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03EB4-ACF9-004B-A097-92FD257AC0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3EC8F9-BDAB-2045-BAE7-18725C074D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4A28CF-9D8B-C441-8181-892DB77DA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0352-A516-4247-8C37-182437056645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FFEDC-96EF-E644-8748-A1715FF74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1A4C71-BE98-104C-A016-86645A4F7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78D5-C678-D34A-9D1C-FFC633716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41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4FF3F-19D1-DA4E-AF20-21EE9B59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0B3217-EF22-B24B-9408-AAFFB997A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E5911A-D45A-BF43-BDB8-EC53077D7E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F4ABCE-F5AE-264D-ADC2-6B4AC0B830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1BECE0-83E0-0043-80E8-4384C5AA4C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08F47B-A1B2-394F-BF27-48E1B8859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0352-A516-4247-8C37-182437056645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2396A7-D404-2D4C-ACA4-BB3721794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8CFAD0-2DA9-CD43-99DD-B5D29B701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78D5-C678-D34A-9D1C-FFC633716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58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85A51-72EE-3447-97CD-1C12D7360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4A6223-556F-E644-B2DE-68630AF52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0352-A516-4247-8C37-182437056645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C5FDE4-F0D1-8D49-A25B-37071219D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87B09A-097C-6B40-9AAA-799745567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78D5-C678-D34A-9D1C-FFC633716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64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67A56C-7394-554F-BC29-774C74BD4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0352-A516-4247-8C37-182437056645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77A288-6A97-2F49-9105-27944245D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CAD5C8-8B61-7F49-A5D3-526354D44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78D5-C678-D34A-9D1C-FFC633716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36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F47E7-6250-D64B-B024-231F1AB6A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354ED-F986-EB4B-B955-71EDA12C6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3EDD99-ACA1-AE43-A43C-5E70A4ACA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938719-8F20-6846-9F14-1F40B90CA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0352-A516-4247-8C37-182437056645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16E02A-B663-9F4E-94D9-C1C172741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E6481C-CF12-F740-862E-084D23DC0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78D5-C678-D34A-9D1C-FFC633716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52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E0F6D-1EB6-D14F-9A2A-8CD0B674F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941DD9-6615-5A44-AE3F-DD9AB68581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5592EC-4368-EE41-B0F7-5CD2AFD088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301364-B5DC-294A-AB3F-64666E3C1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0352-A516-4247-8C37-182437056645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D2C4BF-1B9B-8A42-81B3-088A4121B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0D2771-EF68-E445-A879-9B926BAD7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78D5-C678-D34A-9D1C-FFC633716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30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43D279-EDDC-984D-9C81-46DFC7859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A52176-8080-F04F-AC99-E81751C85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DEBD6-6365-5F41-813C-C50DFE0E5A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20352-A516-4247-8C37-182437056645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2F9AD-0B89-194F-A5DB-AE23D75635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D5999-1224-5A40-9144-B0BBB25F99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F78D5-C678-D34A-9D1C-FFC633716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64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5" name="Rectangle 144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2AAE473A-2DA0-244C-BB52-DF2478C08BD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41248" y="713232"/>
            <a:ext cx="5154168" cy="1197864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defRPr/>
            </a:pPr>
            <a:r>
              <a:rPr lang="en-US" sz="3700" dirty="0"/>
              <a:t>Binary Trees</a:t>
            </a:r>
          </a:p>
        </p:txBody>
      </p:sp>
      <p:cxnSp>
        <p:nvCxnSpPr>
          <p:cNvPr id="72720" name="Straight Connector 146">
            <a:extLst>
              <a:ext uri="{FF2B5EF4-FFF2-40B4-BE49-F238E27FC236}">
                <a16:creationId xmlns:a16="http://schemas.microsoft.com/office/drawing/2014/main" id="{EDF5FE34-0A41-407A-8D94-10FCF68F1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5488" y="831087"/>
            <a:ext cx="0" cy="9144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07" name="Rectangle 3">
            <a:extLst>
              <a:ext uri="{FF2B5EF4-FFF2-40B4-BE49-F238E27FC236}">
                <a16:creationId xmlns:a16="http://schemas.microsoft.com/office/drawing/2014/main" id="{2BBB7B57-39EF-CC43-A448-1D1668385A5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41248" y="2048256"/>
            <a:ext cx="5154168" cy="4123944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lIns="91440" tIns="45720" rIns="91440" bIns="45720" rtlCol="0" anchor="t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Data Structures and Problem Solving </a:t>
            </a:r>
          </a:p>
          <a:p>
            <a:pPr indent="-228600" algn="l"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COMP232</a:t>
            </a:r>
          </a:p>
          <a:p>
            <a:pPr indent="-228600" algn="l"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Dickinson College</a:t>
            </a:r>
          </a:p>
          <a:p>
            <a:pPr algn="l">
              <a:defRPr/>
            </a:pPr>
            <a:endParaRPr lang="en-US" sz="2200" dirty="0"/>
          </a:p>
          <a:p>
            <a:pPr algn="l">
              <a:defRPr/>
            </a:pPr>
            <a:endParaRPr lang="en-US" sz="2200" dirty="0"/>
          </a:p>
          <a:p>
            <a:pPr algn="l">
              <a:defRPr/>
            </a:pPr>
            <a:r>
              <a:rPr lang="en-US" sz="2200" dirty="0"/>
              <a:t>Slides created by Professor Grant Braught with substantial additions by Professor Farhan Siddiqui</a:t>
            </a:r>
          </a:p>
          <a:p>
            <a:pPr algn="l">
              <a:defRPr/>
            </a:pPr>
            <a:endParaRPr lang="en-US" sz="2200" dirty="0"/>
          </a:p>
          <a:p>
            <a:pPr algn="l">
              <a:defRPr/>
            </a:pPr>
            <a:r>
              <a:rPr lang="en-US" sz="2200" dirty="0"/>
              <a:t>Minor changes by </a:t>
            </a:r>
            <a:r>
              <a:rPr lang="en-US" sz="2200"/>
              <a:t>John MacCormick</a:t>
            </a:r>
            <a:endParaRPr lang="en-US" sz="2200" dirty="0"/>
          </a:p>
        </p:txBody>
      </p:sp>
      <p:pic>
        <p:nvPicPr>
          <p:cNvPr id="72714" name="Picture 72713">
            <a:extLst>
              <a:ext uri="{FF2B5EF4-FFF2-40B4-BE49-F238E27FC236}">
                <a16:creationId xmlns:a16="http://schemas.microsoft.com/office/drawing/2014/main" id="{717B55F9-4793-441F-A252-65B7430ACD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696891" y="10"/>
            <a:ext cx="549510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676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1F9C9-8873-7C47-8013-EBDAE675E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terminology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9687B52-5F0B-2E4C-845E-C1A1106391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6949" y="2176318"/>
            <a:ext cx="8373609" cy="315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31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1F9C9-8873-7C47-8013-EBDAE675E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terminology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D83D828-7675-1B44-863B-05FA89F04D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550" y="2017951"/>
            <a:ext cx="7834313" cy="31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431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1F9C9-8873-7C47-8013-EBDAE675E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terminology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77751EB-E65E-8847-AAC2-F1AD2DAA0F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2925" y="1690688"/>
            <a:ext cx="7648575" cy="307410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482208B-257A-5549-A1AA-18C5571954BC}"/>
              </a:ext>
            </a:extLst>
          </p:cNvPr>
          <p:cNvSpPr txBox="1">
            <a:spLocks/>
          </p:cNvSpPr>
          <p:nvPr/>
        </p:nvSpPr>
        <p:spPr>
          <a:xfrm>
            <a:off x="190500" y="1943099"/>
            <a:ext cx="3995738" cy="4286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Arity/Degree/Order of a tree: Maximum number of children its nodes can have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Nodes of a “k-</a:t>
            </a:r>
            <a:r>
              <a:rPr lang="en-US" sz="2400" dirty="0" err="1"/>
              <a:t>ary</a:t>
            </a:r>
            <a:r>
              <a:rPr lang="en-US" sz="2400" dirty="0"/>
              <a:t>” tree can each have at most k children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(Binary trees have at most 2 children)</a:t>
            </a:r>
          </a:p>
        </p:txBody>
      </p:sp>
    </p:spTree>
    <p:extLst>
      <p:ext uri="{BB962C8B-B14F-4D97-AF65-F5344CB8AC3E}">
        <p14:creationId xmlns:p14="http://schemas.microsoft.com/office/powerpoint/2010/main" val="420134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1F9C9-8873-7C47-8013-EBDAE675E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terminology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6BDAB62-DE44-8543-8D92-F3BAE33ACD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3051" y="2197100"/>
            <a:ext cx="6465898" cy="286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30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1F9C9-8873-7C47-8013-EBDAE675E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terminology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118DDF9-9F82-8D4C-A8C1-B9144CC8CA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9803" y="2197100"/>
            <a:ext cx="7192393" cy="300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647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1F9C9-8873-7C47-8013-EBDAE675E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terminology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5BD22-0CF4-6A49-86FE-79103B7AFF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688" y="2240756"/>
            <a:ext cx="7956550" cy="31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880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1F9C9-8873-7C47-8013-EBDAE675E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terminology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19E719-45CF-BE43-9604-91D9E46957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6012" y="2212499"/>
            <a:ext cx="7419975" cy="296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720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D1499-96F8-B746-A672-21848CE1E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terminology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31F15AB-A8D9-A648-98C7-7BFD9AC3E3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1560" y="2100676"/>
            <a:ext cx="5589578" cy="320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236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CCA70035-5631-6048-AB49-A4EE6D910D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Recursive View of Binary Trees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975E86CE-FD36-BD49-973C-A6845457DB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n-ea"/>
              </a:rPr>
              <a:t>Binary trees have a recursive structure.</a:t>
            </a:r>
          </a:p>
          <a:p>
            <a:pPr lvl="1">
              <a:defRPr/>
            </a:pPr>
            <a:r>
              <a:rPr lang="en-US" dirty="0">
                <a:ea typeface="+mn-ea"/>
              </a:rPr>
              <a:t>For any node in the tree, its left and right children (if any) are the root of a smaller binary tree.</a:t>
            </a:r>
          </a:p>
        </p:txBody>
      </p:sp>
      <p:grpSp>
        <p:nvGrpSpPr>
          <p:cNvPr id="14340" name="Group 4">
            <a:extLst>
              <a:ext uri="{FF2B5EF4-FFF2-40B4-BE49-F238E27FC236}">
                <a16:creationId xmlns:a16="http://schemas.microsoft.com/office/drawing/2014/main" id="{9A3E64E3-3B78-8449-B00C-A2C948913F5B}"/>
              </a:ext>
            </a:extLst>
          </p:cNvPr>
          <p:cNvGrpSpPr>
            <a:grpSpLocks/>
          </p:cNvGrpSpPr>
          <p:nvPr/>
        </p:nvGrpSpPr>
        <p:grpSpPr bwMode="auto">
          <a:xfrm>
            <a:off x="4667250" y="3500438"/>
            <a:ext cx="3060700" cy="2628900"/>
            <a:chOff x="3552" y="1632"/>
            <a:chExt cx="1928" cy="1656"/>
          </a:xfrm>
        </p:grpSpPr>
        <p:pic>
          <p:nvPicPr>
            <p:cNvPr id="14345" name="Picture 5">
              <a:extLst>
                <a:ext uri="{FF2B5EF4-FFF2-40B4-BE49-F238E27FC236}">
                  <a16:creationId xmlns:a16="http://schemas.microsoft.com/office/drawing/2014/main" id="{EF3680F4-72A6-BE45-BA4E-E487FA4265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1632"/>
              <a:ext cx="1928" cy="1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346" name="Text Box 6">
              <a:extLst>
                <a:ext uri="{FF2B5EF4-FFF2-40B4-BE49-F238E27FC236}">
                  <a16:creationId xmlns:a16="http://schemas.microsoft.com/office/drawing/2014/main" id="{03CE127C-0F86-EF4D-9394-D81767A317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1632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rgbClr val="8960B1"/>
                </a:buClr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87EB2"/>
                </a:buClr>
                <a:buFont typeface="Wingdings" pitchFamily="2" charset="2"/>
                <a:buChar char="ü"/>
                <a:defRPr sz="28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E58A88"/>
                </a:buClr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47D70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a</a:t>
              </a:r>
            </a:p>
          </p:txBody>
        </p:sp>
        <p:sp>
          <p:nvSpPr>
            <p:cNvPr id="14347" name="Text Box 7">
              <a:extLst>
                <a:ext uri="{FF2B5EF4-FFF2-40B4-BE49-F238E27FC236}">
                  <a16:creationId xmlns:a16="http://schemas.microsoft.com/office/drawing/2014/main" id="{7CBB45F1-D96F-5342-9A70-CAC371FE76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4" y="1968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rgbClr val="8960B1"/>
                </a:buClr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87EB2"/>
                </a:buClr>
                <a:buFont typeface="Wingdings" pitchFamily="2" charset="2"/>
                <a:buChar char="ü"/>
                <a:defRPr sz="28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E58A88"/>
                </a:buClr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47D70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b</a:t>
              </a:r>
            </a:p>
          </p:txBody>
        </p:sp>
        <p:sp>
          <p:nvSpPr>
            <p:cNvPr id="14348" name="Text Box 8">
              <a:extLst>
                <a:ext uri="{FF2B5EF4-FFF2-40B4-BE49-F238E27FC236}">
                  <a16:creationId xmlns:a16="http://schemas.microsoft.com/office/drawing/2014/main" id="{D57562B6-E532-AD4A-A2B8-C150936716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4" y="1968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rgbClr val="8960B1"/>
                </a:buClr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87EB2"/>
                </a:buClr>
                <a:buFont typeface="Wingdings" pitchFamily="2" charset="2"/>
                <a:buChar char="ü"/>
                <a:defRPr sz="28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E58A88"/>
                </a:buClr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47D70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c</a:t>
              </a:r>
            </a:p>
          </p:txBody>
        </p:sp>
        <p:sp>
          <p:nvSpPr>
            <p:cNvPr id="14349" name="Text Box 9">
              <a:extLst>
                <a:ext uri="{FF2B5EF4-FFF2-40B4-BE49-F238E27FC236}">
                  <a16:creationId xmlns:a16="http://schemas.microsoft.com/office/drawing/2014/main" id="{E1343912-82BB-AA48-AA39-878E59EEA6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4" y="2448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rgbClr val="8960B1"/>
                </a:buClr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87EB2"/>
                </a:buClr>
                <a:buFont typeface="Wingdings" pitchFamily="2" charset="2"/>
                <a:buChar char="ü"/>
                <a:defRPr sz="28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E58A88"/>
                </a:buClr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47D70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d</a:t>
              </a:r>
            </a:p>
          </p:txBody>
        </p:sp>
        <p:sp>
          <p:nvSpPr>
            <p:cNvPr id="14350" name="Text Box 10">
              <a:extLst>
                <a:ext uri="{FF2B5EF4-FFF2-40B4-BE49-F238E27FC236}">
                  <a16:creationId xmlns:a16="http://schemas.microsoft.com/office/drawing/2014/main" id="{2494C2AB-CD52-1148-98C1-6D1250A5B3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2448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rgbClr val="8960B1"/>
                </a:buClr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87EB2"/>
                </a:buClr>
                <a:buFont typeface="Wingdings" pitchFamily="2" charset="2"/>
                <a:buChar char="ü"/>
                <a:defRPr sz="28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E58A88"/>
                </a:buClr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47D70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e</a:t>
              </a:r>
            </a:p>
          </p:txBody>
        </p:sp>
        <p:sp>
          <p:nvSpPr>
            <p:cNvPr id="14351" name="Text Box 11">
              <a:extLst>
                <a:ext uri="{FF2B5EF4-FFF2-40B4-BE49-F238E27FC236}">
                  <a16:creationId xmlns:a16="http://schemas.microsoft.com/office/drawing/2014/main" id="{122F2145-1F15-2D4D-B09F-45E29E7285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9" y="2448"/>
              <a:ext cx="1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rgbClr val="8960B1"/>
                </a:buClr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87EB2"/>
                </a:buClr>
                <a:buFont typeface="Wingdings" pitchFamily="2" charset="2"/>
                <a:buChar char="ü"/>
                <a:defRPr sz="28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E58A88"/>
                </a:buClr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47D70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f</a:t>
              </a:r>
            </a:p>
          </p:txBody>
        </p:sp>
        <p:sp>
          <p:nvSpPr>
            <p:cNvPr id="14352" name="Text Box 12">
              <a:extLst>
                <a:ext uri="{FF2B5EF4-FFF2-40B4-BE49-F238E27FC236}">
                  <a16:creationId xmlns:a16="http://schemas.microsoft.com/office/drawing/2014/main" id="{FF348A13-13BE-8349-9BCA-1A83E8331D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5" y="2448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rgbClr val="8960B1"/>
                </a:buClr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87EB2"/>
                </a:buClr>
                <a:buFont typeface="Wingdings" pitchFamily="2" charset="2"/>
                <a:buChar char="ü"/>
                <a:defRPr sz="28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E58A88"/>
                </a:buClr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47D70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g</a:t>
              </a:r>
            </a:p>
          </p:txBody>
        </p:sp>
        <p:sp>
          <p:nvSpPr>
            <p:cNvPr id="14353" name="Text Box 13">
              <a:extLst>
                <a:ext uri="{FF2B5EF4-FFF2-40B4-BE49-F238E27FC236}">
                  <a16:creationId xmlns:a16="http://schemas.microsoft.com/office/drawing/2014/main" id="{5922A9E1-5C89-2548-99FC-95D0EFBE4D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2976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rgbClr val="8960B1"/>
                </a:buClr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87EB2"/>
                </a:buClr>
                <a:buFont typeface="Wingdings" pitchFamily="2" charset="2"/>
                <a:buChar char="ü"/>
                <a:defRPr sz="28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E58A88"/>
                </a:buClr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47D70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h</a:t>
              </a:r>
            </a:p>
          </p:txBody>
        </p:sp>
        <p:sp>
          <p:nvSpPr>
            <p:cNvPr id="14354" name="Text Box 14">
              <a:extLst>
                <a:ext uri="{FF2B5EF4-FFF2-40B4-BE49-F238E27FC236}">
                  <a16:creationId xmlns:a16="http://schemas.microsoft.com/office/drawing/2014/main" id="{D4E66561-28D4-1B40-9994-0B26852895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8" y="2976"/>
              <a:ext cx="16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rgbClr val="8960B1"/>
                </a:buClr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87EB2"/>
                </a:buClr>
                <a:buFont typeface="Wingdings" pitchFamily="2" charset="2"/>
                <a:buChar char="ü"/>
                <a:defRPr sz="28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E58A88"/>
                </a:buClr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47D70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i</a:t>
              </a:r>
            </a:p>
          </p:txBody>
        </p:sp>
        <p:sp>
          <p:nvSpPr>
            <p:cNvPr id="14355" name="Text Box 15">
              <a:extLst>
                <a:ext uri="{FF2B5EF4-FFF2-40B4-BE49-F238E27FC236}">
                  <a16:creationId xmlns:a16="http://schemas.microsoft.com/office/drawing/2014/main" id="{6A374F6A-EB17-DC40-B167-95AAE3B523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6" y="2976"/>
              <a:ext cx="16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rgbClr val="8960B1"/>
                </a:buClr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87EB2"/>
                </a:buClr>
                <a:buFont typeface="Wingdings" pitchFamily="2" charset="2"/>
                <a:buChar char="ü"/>
                <a:defRPr sz="28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E58A88"/>
                </a:buClr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47D70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j</a:t>
              </a:r>
            </a:p>
          </p:txBody>
        </p:sp>
      </p:grpSp>
      <p:sp>
        <p:nvSpPr>
          <p:cNvPr id="90128" name="Freeform 16">
            <a:extLst>
              <a:ext uri="{FF2B5EF4-FFF2-40B4-BE49-F238E27FC236}">
                <a16:creationId xmlns:a16="http://schemas.microsoft.com/office/drawing/2014/main" id="{B64011A3-801E-8748-AAFB-3546CDA0EACC}"/>
              </a:ext>
            </a:extLst>
          </p:cNvPr>
          <p:cNvSpPr>
            <a:spLocks/>
          </p:cNvSpPr>
          <p:nvPr/>
        </p:nvSpPr>
        <p:spPr bwMode="auto">
          <a:xfrm>
            <a:off x="4505325" y="3836988"/>
            <a:ext cx="1866900" cy="2487612"/>
          </a:xfrm>
          <a:custGeom>
            <a:avLst/>
            <a:gdLst>
              <a:gd name="T0" fmla="*/ 696913 w 1176"/>
              <a:gd name="T1" fmla="*/ 385762 h 1567"/>
              <a:gd name="T2" fmla="*/ 130175 w 1176"/>
              <a:gd name="T3" fmla="*/ 1431925 h 1567"/>
              <a:gd name="T4" fmla="*/ 42863 w 1176"/>
              <a:gd name="T5" fmla="*/ 1998662 h 1567"/>
              <a:gd name="T6" fmla="*/ 390525 w 1176"/>
              <a:gd name="T7" fmla="*/ 2406650 h 1567"/>
              <a:gd name="T8" fmla="*/ 1527175 w 1176"/>
              <a:gd name="T9" fmla="*/ 2359025 h 1567"/>
              <a:gd name="T10" fmla="*/ 1839913 w 1176"/>
              <a:gd name="T11" fmla="*/ 1636712 h 1567"/>
              <a:gd name="T12" fmla="*/ 1685925 w 1176"/>
              <a:gd name="T13" fmla="*/ 654050 h 1567"/>
              <a:gd name="T14" fmla="*/ 1228725 w 1176"/>
              <a:gd name="T15" fmla="*/ 44450 h 1567"/>
              <a:gd name="T16" fmla="*/ 696913 w 1176"/>
              <a:gd name="T17" fmla="*/ 385762 h 15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76" h="1567">
                <a:moveTo>
                  <a:pt x="439" y="243"/>
                </a:moveTo>
                <a:cubicBezTo>
                  <a:pt x="324" y="389"/>
                  <a:pt x="151" y="733"/>
                  <a:pt x="82" y="902"/>
                </a:cubicBezTo>
                <a:cubicBezTo>
                  <a:pt x="13" y="1071"/>
                  <a:pt x="0" y="1157"/>
                  <a:pt x="27" y="1259"/>
                </a:cubicBezTo>
                <a:cubicBezTo>
                  <a:pt x="54" y="1361"/>
                  <a:pt x="90" y="1478"/>
                  <a:pt x="246" y="1516"/>
                </a:cubicBezTo>
                <a:cubicBezTo>
                  <a:pt x="402" y="1554"/>
                  <a:pt x="810" y="1567"/>
                  <a:pt x="962" y="1486"/>
                </a:cubicBezTo>
                <a:cubicBezTo>
                  <a:pt x="1114" y="1405"/>
                  <a:pt x="1142" y="1210"/>
                  <a:pt x="1159" y="1031"/>
                </a:cubicBezTo>
                <a:cubicBezTo>
                  <a:pt x="1176" y="852"/>
                  <a:pt x="1126" y="579"/>
                  <a:pt x="1062" y="412"/>
                </a:cubicBezTo>
                <a:cubicBezTo>
                  <a:pt x="998" y="245"/>
                  <a:pt x="878" y="56"/>
                  <a:pt x="774" y="28"/>
                </a:cubicBezTo>
                <a:cubicBezTo>
                  <a:pt x="670" y="0"/>
                  <a:pt x="554" y="97"/>
                  <a:pt x="439" y="243"/>
                </a:cubicBezTo>
                <a:close/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" panose="02020603050405020304" pitchFamily="18" charset="0"/>
            </a:endParaRPr>
          </a:p>
        </p:txBody>
      </p:sp>
      <p:sp>
        <p:nvSpPr>
          <p:cNvPr id="90129" name="Freeform 17">
            <a:extLst>
              <a:ext uri="{FF2B5EF4-FFF2-40B4-BE49-F238E27FC236}">
                <a16:creationId xmlns:a16="http://schemas.microsoft.com/office/drawing/2014/main" id="{8B133C25-4E72-9846-B121-93507326A134}"/>
              </a:ext>
            </a:extLst>
          </p:cNvPr>
          <p:cNvSpPr>
            <a:spLocks/>
          </p:cNvSpPr>
          <p:nvPr/>
        </p:nvSpPr>
        <p:spPr bwMode="auto">
          <a:xfrm>
            <a:off x="6345239" y="3886200"/>
            <a:ext cx="1533525" cy="1562100"/>
          </a:xfrm>
          <a:custGeom>
            <a:avLst/>
            <a:gdLst>
              <a:gd name="T0" fmla="*/ 371475 w 966"/>
              <a:gd name="T1" fmla="*/ 209550 h 984"/>
              <a:gd name="T2" fmla="*/ 74613 w 966"/>
              <a:gd name="T3" fmla="*/ 833438 h 984"/>
              <a:gd name="T4" fmla="*/ 215900 w 966"/>
              <a:gd name="T5" fmla="*/ 1479550 h 984"/>
              <a:gd name="T6" fmla="*/ 1368425 w 966"/>
              <a:gd name="T7" fmla="*/ 1333500 h 984"/>
              <a:gd name="T8" fmla="*/ 1211263 w 966"/>
              <a:gd name="T9" fmla="*/ 415925 h 984"/>
              <a:gd name="T10" fmla="*/ 850900 w 966"/>
              <a:gd name="T11" fmla="*/ 34925 h 984"/>
              <a:gd name="T12" fmla="*/ 371475 w 966"/>
              <a:gd name="T13" fmla="*/ 209550 h 9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66" h="984">
                <a:moveTo>
                  <a:pt x="234" y="132"/>
                </a:moveTo>
                <a:cubicBezTo>
                  <a:pt x="138" y="220"/>
                  <a:pt x="63" y="392"/>
                  <a:pt x="47" y="525"/>
                </a:cubicBezTo>
                <a:cubicBezTo>
                  <a:pt x="31" y="658"/>
                  <a:pt x="0" y="880"/>
                  <a:pt x="136" y="932"/>
                </a:cubicBezTo>
                <a:cubicBezTo>
                  <a:pt x="272" y="984"/>
                  <a:pt x="758" y="952"/>
                  <a:pt x="862" y="840"/>
                </a:cubicBezTo>
                <a:cubicBezTo>
                  <a:pt x="966" y="728"/>
                  <a:pt x="817" y="398"/>
                  <a:pt x="763" y="262"/>
                </a:cubicBezTo>
                <a:cubicBezTo>
                  <a:pt x="709" y="126"/>
                  <a:pt x="624" y="44"/>
                  <a:pt x="536" y="22"/>
                </a:cubicBezTo>
                <a:cubicBezTo>
                  <a:pt x="448" y="0"/>
                  <a:pt x="297" y="109"/>
                  <a:pt x="234" y="132"/>
                </a:cubicBezTo>
                <a:close/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" panose="02020603050405020304" pitchFamily="18" charset="0"/>
            </a:endParaRPr>
          </a:p>
        </p:txBody>
      </p:sp>
      <p:sp>
        <p:nvSpPr>
          <p:cNvPr id="14343" name="Text Box 18">
            <a:extLst>
              <a:ext uri="{FF2B5EF4-FFF2-40B4-BE49-F238E27FC236}">
                <a16:creationId xmlns:a16="http://schemas.microsoft.com/office/drawing/2014/main" id="{B9C46AFB-D12E-0A4A-8918-62687B5E9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6647" y="4486703"/>
            <a:ext cx="166103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8960B1"/>
              </a:buClr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87EB2"/>
              </a:buClr>
              <a:buFont typeface="Wingdings" pitchFamily="2" charset="2"/>
              <a:buChar char="ü"/>
              <a:defRPr sz="28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E58A88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47D70"/>
              </a:buClr>
              <a:buFont typeface="Times" pitchFamily="2" charset="0"/>
              <a:buChar char="•"/>
              <a:defRPr sz="20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E68753"/>
              </a:buClr>
              <a:buFont typeface="Times" pitchFamily="2" charset="0"/>
              <a:buChar char="•"/>
              <a:defRPr sz="20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8753"/>
              </a:buClr>
              <a:buFont typeface="Times" pitchFamily="2" charset="0"/>
              <a:buChar char="•"/>
              <a:defRPr sz="20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8753"/>
              </a:buClr>
              <a:buFont typeface="Times" pitchFamily="2" charset="0"/>
              <a:buChar char="•"/>
              <a:defRPr sz="20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8753"/>
              </a:buClr>
              <a:buFont typeface="Times" pitchFamily="2" charset="0"/>
              <a:buChar char="•"/>
              <a:defRPr sz="20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8753"/>
              </a:buClr>
              <a:buFont typeface="Times" pitchFamily="2" charset="0"/>
              <a:buChar char="•"/>
              <a:defRPr sz="20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left sub-tree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of a</a:t>
            </a:r>
          </a:p>
        </p:txBody>
      </p:sp>
      <p:sp>
        <p:nvSpPr>
          <p:cNvPr id="14344" name="Text Box 19">
            <a:extLst>
              <a:ext uri="{FF2B5EF4-FFF2-40B4-BE49-F238E27FC236}">
                <a16:creationId xmlns:a16="http://schemas.microsoft.com/office/drawing/2014/main" id="{606CF9B6-026C-1344-ADF3-CEFF49371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7481" y="3953303"/>
            <a:ext cx="183255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8960B1"/>
              </a:buClr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87EB2"/>
              </a:buClr>
              <a:buFont typeface="Wingdings" pitchFamily="2" charset="2"/>
              <a:buChar char="ü"/>
              <a:defRPr sz="28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E58A88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47D70"/>
              </a:buClr>
              <a:buFont typeface="Times" pitchFamily="2" charset="0"/>
              <a:buChar char="•"/>
              <a:defRPr sz="20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E68753"/>
              </a:buClr>
              <a:buFont typeface="Times" pitchFamily="2" charset="0"/>
              <a:buChar char="•"/>
              <a:defRPr sz="20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8753"/>
              </a:buClr>
              <a:buFont typeface="Times" pitchFamily="2" charset="0"/>
              <a:buChar char="•"/>
              <a:defRPr sz="20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8753"/>
              </a:buClr>
              <a:buFont typeface="Times" pitchFamily="2" charset="0"/>
              <a:buChar char="•"/>
              <a:defRPr sz="20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8753"/>
              </a:buClr>
              <a:buFont typeface="Times" pitchFamily="2" charset="0"/>
              <a:buChar char="•"/>
              <a:defRPr sz="20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8753"/>
              </a:buClr>
              <a:buFont typeface="Times" pitchFamily="2" charset="0"/>
              <a:buChar char="•"/>
              <a:defRPr sz="20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right sub-tree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of a</a:t>
            </a:r>
          </a:p>
        </p:txBody>
      </p:sp>
    </p:spTree>
    <p:extLst>
      <p:ext uri="{BB962C8B-B14F-4D97-AF65-F5344CB8AC3E}">
        <p14:creationId xmlns:p14="http://schemas.microsoft.com/office/powerpoint/2010/main" val="238735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370B62DE-3745-1840-AC11-C5151A1A77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138113"/>
            <a:ext cx="10515600" cy="839788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Binary Tree Traversals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2F4477E8-C71E-EC4D-ABD2-43AAA8A9DF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243013"/>
            <a:ext cx="10401300" cy="5486399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n-ea"/>
              </a:rPr>
              <a:t>Four ways to traverse a binary tree:</a:t>
            </a:r>
          </a:p>
          <a:p>
            <a:pPr lvl="1">
              <a:defRPr/>
            </a:pPr>
            <a:r>
              <a:rPr lang="en-US" dirty="0">
                <a:ea typeface="+mn-ea"/>
              </a:rPr>
              <a:t>Level-order traversal</a:t>
            </a:r>
          </a:p>
          <a:p>
            <a:pPr lvl="2">
              <a:defRPr/>
            </a:pPr>
            <a:r>
              <a:rPr lang="en-US" b="1" dirty="0">
                <a:ea typeface="+mn-ea"/>
              </a:rPr>
              <a:t>Breadth-first</a:t>
            </a:r>
            <a:r>
              <a:rPr lang="en-US" dirty="0">
                <a:ea typeface="+mn-ea"/>
              </a:rPr>
              <a:t> </a:t>
            </a:r>
          </a:p>
          <a:p>
            <a:pPr lvl="2">
              <a:defRPr/>
            </a:pPr>
            <a:r>
              <a:rPr lang="en-US" sz="2400" b="1" dirty="0">
                <a:solidFill>
                  <a:srgbClr val="FF0000"/>
                </a:solidFill>
                <a:ea typeface="+mn-ea"/>
              </a:rPr>
              <a:t>a </a:t>
            </a:r>
            <a:r>
              <a:rPr lang="en-US" sz="2400" b="1" dirty="0">
                <a:solidFill>
                  <a:srgbClr val="00B050"/>
                </a:solidFill>
                <a:ea typeface="+mn-ea"/>
              </a:rPr>
              <a:t>b c</a:t>
            </a:r>
            <a:r>
              <a:rPr lang="en-US" sz="2400" b="1" dirty="0">
                <a:solidFill>
                  <a:srgbClr val="7030A0"/>
                </a:solidFill>
                <a:ea typeface="+mn-ea"/>
              </a:rPr>
              <a:t> </a:t>
            </a:r>
            <a:r>
              <a:rPr lang="en-US" sz="2400" b="1" dirty="0">
                <a:solidFill>
                  <a:srgbClr val="0070C0"/>
                </a:solidFill>
                <a:ea typeface="+mn-ea"/>
              </a:rPr>
              <a:t>g f e d </a:t>
            </a:r>
            <a:r>
              <a:rPr lang="en-US" sz="2400" b="1" dirty="0">
                <a:solidFill>
                  <a:srgbClr val="7030A0"/>
                </a:solidFill>
                <a:ea typeface="+mn-ea"/>
              </a:rPr>
              <a:t>h </a:t>
            </a:r>
            <a:r>
              <a:rPr lang="en-US" sz="2400" b="1" dirty="0" err="1">
                <a:solidFill>
                  <a:srgbClr val="7030A0"/>
                </a:solidFill>
                <a:ea typeface="+mn-ea"/>
              </a:rPr>
              <a:t>i</a:t>
            </a:r>
            <a:r>
              <a:rPr lang="en-US" sz="2400" b="1" dirty="0">
                <a:solidFill>
                  <a:srgbClr val="7030A0"/>
                </a:solidFill>
                <a:ea typeface="+mn-ea"/>
              </a:rPr>
              <a:t> j</a:t>
            </a:r>
          </a:p>
          <a:p>
            <a:pPr lvl="1">
              <a:defRPr/>
            </a:pPr>
            <a:r>
              <a:rPr lang="en-US" dirty="0">
                <a:ea typeface="+mn-ea"/>
              </a:rPr>
              <a:t>Pre-order traversal</a:t>
            </a:r>
          </a:p>
          <a:p>
            <a:pPr lvl="2">
              <a:defRPr/>
            </a:pPr>
            <a:r>
              <a:rPr lang="en-US" dirty="0">
                <a:ea typeface="+mn-ea"/>
              </a:rPr>
              <a:t>Depth-first</a:t>
            </a:r>
          </a:p>
          <a:p>
            <a:pPr lvl="2">
              <a:defRPr/>
            </a:pPr>
            <a:r>
              <a:rPr lang="en-US" b="1" dirty="0"/>
              <a:t>Root, left, right</a:t>
            </a:r>
          </a:p>
          <a:p>
            <a:pPr lvl="2">
              <a:defRPr/>
            </a:pPr>
            <a:r>
              <a:rPr lang="en-US" sz="2400" b="1" dirty="0">
                <a:solidFill>
                  <a:srgbClr val="00B050"/>
                </a:solidFill>
                <a:ea typeface="+mn-ea"/>
              </a:rPr>
              <a:t>a b g h</a:t>
            </a:r>
            <a:r>
              <a:rPr lang="en-US" sz="2400" b="1" dirty="0">
                <a:solidFill>
                  <a:srgbClr val="C00000"/>
                </a:solidFill>
                <a:ea typeface="+mn-ea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a typeface="+mn-ea"/>
              </a:rPr>
              <a:t>i</a:t>
            </a:r>
            <a:r>
              <a:rPr lang="en-US" sz="2400" b="1" dirty="0">
                <a:ea typeface="+mn-ea"/>
              </a:rPr>
              <a:t> </a:t>
            </a:r>
            <a:r>
              <a:rPr lang="en-US" sz="2400" b="1" dirty="0">
                <a:solidFill>
                  <a:srgbClr val="0070C0"/>
                </a:solidFill>
                <a:ea typeface="+mn-ea"/>
              </a:rPr>
              <a:t>f j</a:t>
            </a:r>
            <a:r>
              <a:rPr lang="en-US" sz="2400" b="1" dirty="0">
                <a:ea typeface="+mn-ea"/>
              </a:rPr>
              <a:t> </a:t>
            </a:r>
            <a:r>
              <a:rPr lang="en-US" sz="2400" b="1" dirty="0">
                <a:solidFill>
                  <a:srgbClr val="00B050"/>
                </a:solidFill>
                <a:ea typeface="+mn-ea"/>
              </a:rPr>
              <a:t>c e</a:t>
            </a:r>
            <a:r>
              <a:rPr lang="en-US" sz="2400" b="1" dirty="0">
                <a:ea typeface="+mn-ea"/>
              </a:rPr>
              <a:t> 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ea typeface="+mn-ea"/>
              </a:rPr>
              <a:t>d</a:t>
            </a:r>
          </a:p>
          <a:p>
            <a:pPr lvl="1">
              <a:defRPr/>
            </a:pPr>
            <a:r>
              <a:rPr lang="en-US" dirty="0">
                <a:ea typeface="+mn-ea"/>
              </a:rPr>
              <a:t>In-order traversal</a:t>
            </a:r>
          </a:p>
          <a:p>
            <a:pPr lvl="2">
              <a:defRPr/>
            </a:pPr>
            <a:r>
              <a:rPr lang="en-US" b="1" dirty="0"/>
              <a:t>Left, Root, Right</a:t>
            </a:r>
          </a:p>
          <a:p>
            <a:pPr lvl="2">
              <a:defRPr/>
            </a:pPr>
            <a:r>
              <a:rPr lang="en-US" sz="2400" b="1" dirty="0">
                <a:solidFill>
                  <a:srgbClr val="00B050"/>
                </a:solidFill>
                <a:ea typeface="+mn-ea"/>
              </a:rPr>
              <a:t>h g </a:t>
            </a:r>
            <a:r>
              <a:rPr lang="en-US" sz="2400" b="1" dirty="0" err="1">
                <a:solidFill>
                  <a:srgbClr val="00B050"/>
                </a:solidFill>
                <a:ea typeface="+mn-ea"/>
              </a:rPr>
              <a:t>i</a:t>
            </a:r>
            <a:r>
              <a:rPr lang="en-US" sz="2400" b="1" dirty="0">
                <a:solidFill>
                  <a:srgbClr val="00B050"/>
                </a:solidFill>
                <a:ea typeface="+mn-ea"/>
              </a:rPr>
              <a:t>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ea typeface="+mn-ea"/>
              </a:rPr>
              <a:t>b</a:t>
            </a:r>
            <a:r>
              <a:rPr lang="en-US" sz="2400" b="1" dirty="0">
                <a:solidFill>
                  <a:srgbClr val="00B0F0"/>
                </a:solidFill>
                <a:ea typeface="+mn-ea"/>
              </a:rPr>
              <a:t> j f </a:t>
            </a:r>
            <a:r>
              <a:rPr lang="en-US" sz="2400" b="1" dirty="0">
                <a:solidFill>
                  <a:srgbClr val="FF0000"/>
                </a:solidFill>
                <a:ea typeface="+mn-ea"/>
              </a:rPr>
              <a:t>a</a:t>
            </a:r>
            <a:r>
              <a:rPr lang="en-US" sz="2400" b="1" dirty="0">
                <a:ea typeface="+mn-ea"/>
              </a:rPr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a typeface="+mn-ea"/>
              </a:rPr>
              <a:t>e c d</a:t>
            </a:r>
          </a:p>
          <a:p>
            <a:pPr lvl="1">
              <a:defRPr/>
            </a:pPr>
            <a:r>
              <a:rPr lang="en-US" dirty="0">
                <a:ea typeface="+mn-ea"/>
              </a:rPr>
              <a:t>Post-order traversal</a:t>
            </a:r>
          </a:p>
          <a:p>
            <a:pPr lvl="2">
              <a:defRPr/>
            </a:pPr>
            <a:r>
              <a:rPr lang="en-US" b="1" dirty="0"/>
              <a:t>Left, Right, Root</a:t>
            </a:r>
          </a:p>
          <a:p>
            <a:pPr lvl="2">
              <a:defRPr/>
            </a:pPr>
            <a:r>
              <a:rPr lang="en-US" sz="2400" b="1" dirty="0">
                <a:solidFill>
                  <a:srgbClr val="C00000"/>
                </a:solidFill>
                <a:ea typeface="+mn-ea"/>
              </a:rPr>
              <a:t>h </a:t>
            </a:r>
            <a:r>
              <a:rPr lang="en-US" sz="2400" b="1" dirty="0" err="1">
                <a:solidFill>
                  <a:srgbClr val="C00000"/>
                </a:solidFill>
                <a:ea typeface="+mn-ea"/>
              </a:rPr>
              <a:t>i</a:t>
            </a:r>
            <a:r>
              <a:rPr lang="en-US" sz="2400" b="1" dirty="0">
                <a:solidFill>
                  <a:srgbClr val="C00000"/>
                </a:solidFill>
                <a:ea typeface="+mn-ea"/>
              </a:rPr>
              <a:t> g </a:t>
            </a:r>
            <a:r>
              <a:rPr lang="en-US" sz="2400" b="1" dirty="0">
                <a:solidFill>
                  <a:srgbClr val="FFC000"/>
                </a:solidFill>
                <a:ea typeface="+mn-ea"/>
              </a:rPr>
              <a:t>j f</a:t>
            </a:r>
            <a:r>
              <a:rPr lang="en-US" sz="2400" b="1" dirty="0">
                <a:ea typeface="+mn-ea"/>
              </a:rPr>
              <a:t> </a:t>
            </a:r>
            <a:r>
              <a:rPr lang="en-US" sz="2400" b="1" dirty="0">
                <a:solidFill>
                  <a:srgbClr val="00B0F0"/>
                </a:solidFill>
                <a:ea typeface="+mn-ea"/>
              </a:rPr>
              <a:t>b</a:t>
            </a:r>
            <a:r>
              <a:rPr lang="en-US" sz="2400" b="1" dirty="0">
                <a:ea typeface="+mn-ea"/>
              </a:rPr>
              <a:t> </a:t>
            </a:r>
            <a:r>
              <a:rPr lang="en-US" sz="2400" b="1" dirty="0">
                <a:solidFill>
                  <a:srgbClr val="7030A0"/>
                </a:solidFill>
                <a:ea typeface="+mn-ea"/>
              </a:rPr>
              <a:t>e d c </a:t>
            </a:r>
            <a:r>
              <a:rPr lang="en-US" sz="2400" b="1" dirty="0">
                <a:solidFill>
                  <a:srgbClr val="FF0000"/>
                </a:solidFill>
                <a:ea typeface="+mn-ea"/>
              </a:rPr>
              <a:t>a</a:t>
            </a:r>
          </a:p>
          <a:p>
            <a:pPr marL="914400" lvl="2" indent="0">
              <a:buNone/>
              <a:defRPr/>
            </a:pPr>
            <a:endParaRPr lang="en-US" dirty="0">
              <a:ea typeface="+mn-ea"/>
            </a:endParaRPr>
          </a:p>
        </p:txBody>
      </p:sp>
      <p:grpSp>
        <p:nvGrpSpPr>
          <p:cNvPr id="16388" name="Group 15">
            <a:extLst>
              <a:ext uri="{FF2B5EF4-FFF2-40B4-BE49-F238E27FC236}">
                <a16:creationId xmlns:a16="http://schemas.microsoft.com/office/drawing/2014/main" id="{75C270DE-1692-D44F-AAA9-A9A94ADFCD51}"/>
              </a:ext>
            </a:extLst>
          </p:cNvPr>
          <p:cNvGrpSpPr>
            <a:grpSpLocks/>
          </p:cNvGrpSpPr>
          <p:nvPr/>
        </p:nvGrpSpPr>
        <p:grpSpPr bwMode="auto">
          <a:xfrm>
            <a:off x="6977062" y="2071688"/>
            <a:ext cx="3581400" cy="3214688"/>
            <a:chOff x="3552" y="1632"/>
            <a:chExt cx="1928" cy="1656"/>
          </a:xfrm>
          <a:noFill/>
        </p:grpSpPr>
        <p:pic>
          <p:nvPicPr>
            <p:cNvPr id="16389" name="Picture 4">
              <a:extLst>
                <a:ext uri="{FF2B5EF4-FFF2-40B4-BE49-F238E27FC236}">
                  <a16:creationId xmlns:a16="http://schemas.microsoft.com/office/drawing/2014/main" id="{9F1749F0-DDC6-2C44-8475-C7E4239AC8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alphaModFix amt="8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1632"/>
              <a:ext cx="1928" cy="165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390" name="Text Box 5">
              <a:extLst>
                <a:ext uri="{FF2B5EF4-FFF2-40B4-BE49-F238E27FC236}">
                  <a16:creationId xmlns:a16="http://schemas.microsoft.com/office/drawing/2014/main" id="{9CB77578-FEA7-9640-821C-0C97C9927E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1632"/>
              <a:ext cx="201" cy="2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rgbClr val="8960B1"/>
                </a:buClr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87EB2"/>
                </a:buClr>
                <a:buFont typeface="Wingdings" pitchFamily="2" charset="2"/>
                <a:buChar char="ü"/>
                <a:defRPr sz="28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E58A88"/>
                </a:buClr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47D70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a</a:t>
              </a:r>
            </a:p>
          </p:txBody>
        </p:sp>
        <p:sp>
          <p:nvSpPr>
            <p:cNvPr id="16391" name="Text Box 6">
              <a:extLst>
                <a:ext uri="{FF2B5EF4-FFF2-40B4-BE49-F238E27FC236}">
                  <a16:creationId xmlns:a16="http://schemas.microsoft.com/office/drawing/2014/main" id="{6E1B626D-E0F0-8A4B-8629-A3B9A61449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4" y="1968"/>
              <a:ext cx="212" cy="2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rgbClr val="8960B1"/>
                </a:buClr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87EB2"/>
                </a:buClr>
                <a:buFont typeface="Wingdings" pitchFamily="2" charset="2"/>
                <a:buChar char="ü"/>
                <a:defRPr sz="28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E58A88"/>
                </a:buClr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47D70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b</a:t>
              </a:r>
            </a:p>
          </p:txBody>
        </p:sp>
        <p:sp>
          <p:nvSpPr>
            <p:cNvPr id="16392" name="Text Box 7">
              <a:extLst>
                <a:ext uri="{FF2B5EF4-FFF2-40B4-BE49-F238E27FC236}">
                  <a16:creationId xmlns:a16="http://schemas.microsoft.com/office/drawing/2014/main" id="{E230C195-BD0B-C742-B37B-DB8A42BE1A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4" y="1968"/>
              <a:ext cx="201" cy="2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rgbClr val="8960B1"/>
                </a:buClr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87EB2"/>
                </a:buClr>
                <a:buFont typeface="Wingdings" pitchFamily="2" charset="2"/>
                <a:buChar char="ü"/>
                <a:defRPr sz="28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E58A88"/>
                </a:buClr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47D70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c</a:t>
              </a:r>
            </a:p>
          </p:txBody>
        </p:sp>
        <p:sp>
          <p:nvSpPr>
            <p:cNvPr id="16393" name="Text Box 8">
              <a:extLst>
                <a:ext uri="{FF2B5EF4-FFF2-40B4-BE49-F238E27FC236}">
                  <a16:creationId xmlns:a16="http://schemas.microsoft.com/office/drawing/2014/main" id="{6AAEA467-E0B1-5640-B8B7-EA824A9393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4" y="2448"/>
              <a:ext cx="212" cy="2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rgbClr val="8960B1"/>
                </a:buClr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87EB2"/>
                </a:buClr>
                <a:buFont typeface="Wingdings" pitchFamily="2" charset="2"/>
                <a:buChar char="ü"/>
                <a:defRPr sz="28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E58A88"/>
                </a:buClr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47D70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d</a:t>
              </a:r>
            </a:p>
          </p:txBody>
        </p:sp>
        <p:sp>
          <p:nvSpPr>
            <p:cNvPr id="16394" name="Text Box 9">
              <a:extLst>
                <a:ext uri="{FF2B5EF4-FFF2-40B4-BE49-F238E27FC236}">
                  <a16:creationId xmlns:a16="http://schemas.microsoft.com/office/drawing/2014/main" id="{48726F47-8B81-C04C-82C7-2469289B8C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2448"/>
              <a:ext cx="201" cy="2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rgbClr val="8960B1"/>
                </a:buClr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87EB2"/>
                </a:buClr>
                <a:buFont typeface="Wingdings" pitchFamily="2" charset="2"/>
                <a:buChar char="ü"/>
                <a:defRPr sz="28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E58A88"/>
                </a:buClr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47D70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e</a:t>
              </a:r>
            </a:p>
          </p:txBody>
        </p:sp>
        <p:sp>
          <p:nvSpPr>
            <p:cNvPr id="16395" name="Text Box 10">
              <a:extLst>
                <a:ext uri="{FF2B5EF4-FFF2-40B4-BE49-F238E27FC236}">
                  <a16:creationId xmlns:a16="http://schemas.microsoft.com/office/drawing/2014/main" id="{5F7B6548-1C6D-E641-885C-6426A34D49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9" y="2448"/>
              <a:ext cx="180" cy="2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rgbClr val="8960B1"/>
                </a:buClr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87EB2"/>
                </a:buClr>
                <a:buFont typeface="Wingdings" pitchFamily="2" charset="2"/>
                <a:buChar char="ü"/>
                <a:defRPr sz="28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E58A88"/>
                </a:buClr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47D70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f</a:t>
              </a:r>
            </a:p>
          </p:txBody>
        </p:sp>
        <p:sp>
          <p:nvSpPr>
            <p:cNvPr id="16396" name="Text Box 11">
              <a:extLst>
                <a:ext uri="{FF2B5EF4-FFF2-40B4-BE49-F238E27FC236}">
                  <a16:creationId xmlns:a16="http://schemas.microsoft.com/office/drawing/2014/main" id="{DB685483-C662-C742-BD0F-07533309E5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5" y="2448"/>
              <a:ext cx="212" cy="2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rgbClr val="8960B1"/>
                </a:buClr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87EB2"/>
                </a:buClr>
                <a:buFont typeface="Wingdings" pitchFamily="2" charset="2"/>
                <a:buChar char="ü"/>
                <a:defRPr sz="28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E58A88"/>
                </a:buClr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47D70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g</a:t>
              </a:r>
            </a:p>
          </p:txBody>
        </p:sp>
        <p:sp>
          <p:nvSpPr>
            <p:cNvPr id="16397" name="Text Box 12">
              <a:extLst>
                <a:ext uri="{FF2B5EF4-FFF2-40B4-BE49-F238E27FC236}">
                  <a16:creationId xmlns:a16="http://schemas.microsoft.com/office/drawing/2014/main" id="{42972B2E-A3F9-C841-AAEC-DFA39B6D4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2976"/>
              <a:ext cx="212" cy="2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rgbClr val="8960B1"/>
                </a:buClr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87EB2"/>
                </a:buClr>
                <a:buFont typeface="Wingdings" pitchFamily="2" charset="2"/>
                <a:buChar char="ü"/>
                <a:defRPr sz="28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E58A88"/>
                </a:buClr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47D70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h</a:t>
              </a:r>
            </a:p>
          </p:txBody>
        </p:sp>
        <p:sp>
          <p:nvSpPr>
            <p:cNvPr id="16398" name="Text Box 13">
              <a:extLst>
                <a:ext uri="{FF2B5EF4-FFF2-40B4-BE49-F238E27FC236}">
                  <a16:creationId xmlns:a16="http://schemas.microsoft.com/office/drawing/2014/main" id="{8553F18B-DF86-9F4C-8AB3-A34A5CE55F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8" y="2976"/>
              <a:ext cx="169" cy="2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rgbClr val="8960B1"/>
                </a:buClr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87EB2"/>
                </a:buClr>
                <a:buFont typeface="Wingdings" pitchFamily="2" charset="2"/>
                <a:buChar char="ü"/>
                <a:defRPr sz="28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E58A88"/>
                </a:buClr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47D70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i</a:t>
              </a:r>
            </a:p>
          </p:txBody>
        </p:sp>
        <p:sp>
          <p:nvSpPr>
            <p:cNvPr id="16399" name="Text Box 14">
              <a:extLst>
                <a:ext uri="{FF2B5EF4-FFF2-40B4-BE49-F238E27FC236}">
                  <a16:creationId xmlns:a16="http://schemas.microsoft.com/office/drawing/2014/main" id="{26A39812-6147-3940-97E1-A2E6E29CB1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6" y="2976"/>
              <a:ext cx="169" cy="2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rgbClr val="8960B1"/>
                </a:buClr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87EB2"/>
                </a:buClr>
                <a:buFont typeface="Wingdings" pitchFamily="2" charset="2"/>
                <a:buChar char="ü"/>
                <a:defRPr sz="28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E58A88"/>
                </a:buClr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47D70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j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404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07E82-C279-43F1-84A6-70EA48E3D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4" y="4357506"/>
            <a:ext cx="1632570" cy="469754"/>
          </a:xfrm>
        </p:spPr>
        <p:txBody>
          <a:bodyPr>
            <a:noAutofit/>
          </a:bodyPr>
          <a:lstStyle/>
          <a:p>
            <a:pPr algn="ctr"/>
            <a:r>
              <a:rPr lang="en-US" sz="1800" b="1" dirty="0"/>
              <a:t>1. Introduction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8A384E-1F98-4DA8-8147-2F6E608DF8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0022" y="4377133"/>
            <a:ext cx="4291956" cy="20331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4F7179-7427-4627-9100-87B31E6611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6957" y="5086998"/>
            <a:ext cx="2658086" cy="1323327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DF3DB868-5CEA-4035-85A6-EAF7A3533D57}"/>
              </a:ext>
            </a:extLst>
          </p:cNvPr>
          <p:cNvSpPr/>
          <p:nvPr/>
        </p:nvSpPr>
        <p:spPr>
          <a:xfrm>
            <a:off x="1139041" y="4827260"/>
            <a:ext cx="781051" cy="771526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7EBB139-84EA-41CE-8326-67F8F8604E6B}"/>
              </a:ext>
            </a:extLst>
          </p:cNvPr>
          <p:cNvSpPr/>
          <p:nvPr/>
        </p:nvSpPr>
        <p:spPr>
          <a:xfrm>
            <a:off x="2255832" y="2331020"/>
            <a:ext cx="781051" cy="771526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89BEBE7-9E40-4DD6-8F68-FCC659229292}"/>
              </a:ext>
            </a:extLst>
          </p:cNvPr>
          <p:cNvSpPr/>
          <p:nvPr/>
        </p:nvSpPr>
        <p:spPr>
          <a:xfrm>
            <a:off x="6096000" y="849601"/>
            <a:ext cx="781051" cy="771526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3E92F97-7216-4ED8-ACDC-5E9718CCF2EC}"/>
              </a:ext>
            </a:extLst>
          </p:cNvPr>
          <p:cNvSpPr/>
          <p:nvPr/>
        </p:nvSpPr>
        <p:spPr>
          <a:xfrm>
            <a:off x="9598217" y="3555025"/>
            <a:ext cx="781051" cy="771526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E681B00-C178-41F6-847D-A4FE4CF97DC5}"/>
              </a:ext>
            </a:extLst>
          </p:cNvPr>
          <p:cNvSpPr/>
          <p:nvPr/>
        </p:nvSpPr>
        <p:spPr>
          <a:xfrm>
            <a:off x="8662163" y="2234989"/>
            <a:ext cx="781051" cy="771526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9B82873-BF6A-4858-9A94-7021A525167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994254">
            <a:off x="5207267" y="1627088"/>
            <a:ext cx="701101" cy="3512508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27C7CC75-9FCD-8F4D-8EFC-7DC27218E08E}"/>
              </a:ext>
            </a:extLst>
          </p:cNvPr>
          <p:cNvSpPr/>
          <p:nvPr/>
        </p:nvSpPr>
        <p:spPr>
          <a:xfrm>
            <a:off x="1529566" y="3440943"/>
            <a:ext cx="781051" cy="771526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A17ABB6-5BCE-2647-8B1F-37B336C2DF3F}"/>
              </a:ext>
            </a:extLst>
          </p:cNvPr>
          <p:cNvSpPr/>
          <p:nvPr/>
        </p:nvSpPr>
        <p:spPr>
          <a:xfrm>
            <a:off x="3371004" y="1478178"/>
            <a:ext cx="781051" cy="771526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B4183C5-5B0C-2E45-B8E0-93E670E77E5D}"/>
              </a:ext>
            </a:extLst>
          </p:cNvPr>
          <p:cNvSpPr/>
          <p:nvPr/>
        </p:nvSpPr>
        <p:spPr>
          <a:xfrm>
            <a:off x="7458498" y="1295885"/>
            <a:ext cx="781051" cy="771526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FA759F3-E504-134F-AD0C-83D3C5D87EED}"/>
              </a:ext>
            </a:extLst>
          </p:cNvPr>
          <p:cNvSpPr/>
          <p:nvPr/>
        </p:nvSpPr>
        <p:spPr>
          <a:xfrm>
            <a:off x="4633700" y="910122"/>
            <a:ext cx="781051" cy="771526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46474D8-8336-8A4A-9A2A-8A0ADCCF6426}"/>
              </a:ext>
            </a:extLst>
          </p:cNvPr>
          <p:cNvSpPr/>
          <p:nvPr/>
        </p:nvSpPr>
        <p:spPr>
          <a:xfrm>
            <a:off x="9881382" y="5103160"/>
            <a:ext cx="781051" cy="771526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4E9FC4F-491A-5541-BD34-09FC66A5C4E2}"/>
              </a:ext>
            </a:extLst>
          </p:cNvPr>
          <p:cNvSpPr txBox="1">
            <a:spLocks/>
          </p:cNvSpPr>
          <p:nvPr/>
        </p:nvSpPr>
        <p:spPr>
          <a:xfrm>
            <a:off x="105701" y="3006515"/>
            <a:ext cx="1741964" cy="5911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/>
              <a:t>2. Recursion and Backtracking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61B7E9E-41DA-0441-8217-F10AD6233541}"/>
              </a:ext>
            </a:extLst>
          </p:cNvPr>
          <p:cNvSpPr txBox="1">
            <a:spLocks/>
          </p:cNvSpPr>
          <p:nvPr/>
        </p:nvSpPr>
        <p:spPr>
          <a:xfrm>
            <a:off x="889275" y="2035438"/>
            <a:ext cx="1741964" cy="5911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/>
              <a:t>3.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EAFF00-DAA3-ED4E-9295-548D8A2B1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78D5-C678-D34A-9D1C-FFC63371667B}" type="slidenum">
              <a:rPr lang="en-US" smtClean="0"/>
              <a:t>2</a:t>
            </a:fld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5227153C-8450-6C48-B7F2-CA2332C1DFAC}"/>
              </a:ext>
            </a:extLst>
          </p:cNvPr>
          <p:cNvSpPr txBox="1">
            <a:spLocks/>
          </p:cNvSpPr>
          <p:nvPr/>
        </p:nvSpPr>
        <p:spPr>
          <a:xfrm>
            <a:off x="1560155" y="1115691"/>
            <a:ext cx="2043747" cy="5911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/>
              <a:t>3. Generics and Linear Structures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01D45C85-EC68-4C40-B53C-D5089E273EAA}"/>
              </a:ext>
            </a:extLst>
          </p:cNvPr>
          <p:cNvSpPr txBox="1">
            <a:spLocks/>
          </p:cNvSpPr>
          <p:nvPr/>
        </p:nvSpPr>
        <p:spPr>
          <a:xfrm>
            <a:off x="3371004" y="421115"/>
            <a:ext cx="2043747" cy="5911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/>
              <a:t>4. Binary Trees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21089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C96E0-E47F-A740-9F6E-CEF766BCE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Binary Tree Traversals</a:t>
            </a:r>
          </a:p>
        </p:txBody>
      </p:sp>
      <p:pic>
        <p:nvPicPr>
          <p:cNvPr id="18435" name="Picture 4">
            <a:extLst>
              <a:ext uri="{FF2B5EF4-FFF2-40B4-BE49-F238E27FC236}">
                <a16:creationId xmlns:a16="http://schemas.microsoft.com/office/drawing/2014/main" id="{BC77F3FA-2243-9E4B-841F-5E8A8AFFBE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3400" y="1752600"/>
            <a:ext cx="889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866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FFE6F-4724-6D42-A565-6D731F37B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Binary Tree ADT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93C0F-AD48-F948-BEA9-B802432F5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91294"/>
            <a:ext cx="10920413" cy="50952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/>
              <a:t>BinaryTree</a:t>
            </a:r>
            <a:r>
              <a:rPr lang="en-US" dirty="0"/>
              <a:t>&lt;K,V&gt;	- K = key type, V = value type</a:t>
            </a:r>
          </a:p>
          <a:p>
            <a:r>
              <a:rPr lang="en-US" dirty="0"/>
              <a:t>size() – total number of nodes</a:t>
            </a:r>
          </a:p>
          <a:p>
            <a:r>
              <a:rPr lang="en-US" dirty="0"/>
              <a:t>contains(K key) – return true if the tree contains a node with the specified key</a:t>
            </a:r>
          </a:p>
          <a:p>
            <a:r>
              <a:rPr lang="en-US" dirty="0"/>
              <a:t>V get(K key) – return the value of the node with the specified key (or return   null)</a:t>
            </a:r>
          </a:p>
          <a:p>
            <a:r>
              <a:rPr lang="en-US" dirty="0"/>
              <a:t>set(K key, V value) – set the value of the node with the specified key (or 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NoSuchElementException</a:t>
            </a:r>
            <a:r>
              <a:rPr lang="en-US" dirty="0"/>
              <a:t>)			</a:t>
            </a:r>
          </a:p>
          <a:p>
            <a:r>
              <a:rPr lang="en-US" dirty="0"/>
              <a:t>add(K key, V value)- add a node with a specified key-value pair to the tree</a:t>
            </a:r>
          </a:p>
          <a:p>
            <a:r>
              <a:rPr lang="en-US" dirty="0"/>
              <a:t>V remove(K key)- remove a node with the specified key and return its value (or return null)</a:t>
            </a:r>
          </a:p>
          <a:p>
            <a:r>
              <a:rPr lang="en-US" dirty="0"/>
              <a:t>Visit </a:t>
            </a:r>
            <a:r>
              <a:rPr lang="en-US" dirty="0">
                <a:solidFill>
                  <a:srgbClr val="7030A0"/>
                </a:solidFill>
              </a:rPr>
              <a:t>Pre/</a:t>
            </a:r>
            <a:r>
              <a:rPr lang="en-US" dirty="0">
                <a:solidFill>
                  <a:srgbClr val="FFC000"/>
                </a:solidFill>
              </a:rPr>
              <a:t>In</a:t>
            </a:r>
            <a:r>
              <a:rPr lang="en-US" dirty="0">
                <a:solidFill>
                  <a:srgbClr val="7030A0"/>
                </a:solidFill>
              </a:rPr>
              <a:t>/</a:t>
            </a:r>
            <a:r>
              <a:rPr lang="en-US" dirty="0">
                <a:solidFill>
                  <a:srgbClr val="00B0F0"/>
                </a:solidFill>
              </a:rPr>
              <a:t>Post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Order(CS232Visitor&lt;K,V&gt; visitor) – visit the nodes in this order and invoke the specified visitor on each node.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AFD521-7C76-E04F-AEA5-29BA1B50F2D3}"/>
              </a:ext>
            </a:extLst>
          </p:cNvPr>
          <p:cNvSpPr/>
          <p:nvPr/>
        </p:nvSpPr>
        <p:spPr>
          <a:xfrm>
            <a:off x="8015288" y="870658"/>
            <a:ext cx="3157538" cy="1114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75FED44-F1F1-1241-A6CC-94EB8213B496}"/>
              </a:ext>
            </a:extLst>
          </p:cNvPr>
          <p:cNvSpPr/>
          <p:nvPr/>
        </p:nvSpPr>
        <p:spPr>
          <a:xfrm>
            <a:off x="8553450" y="1092114"/>
            <a:ext cx="757238" cy="67151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32D0CB4-AB08-E449-9453-F7F9E2214BAC}"/>
              </a:ext>
            </a:extLst>
          </p:cNvPr>
          <p:cNvSpPr/>
          <p:nvPr/>
        </p:nvSpPr>
        <p:spPr>
          <a:xfrm>
            <a:off x="9827418" y="1092114"/>
            <a:ext cx="757238" cy="67151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231720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372E0-68A5-BD44-8EE4-3B33DDE0F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Binary Tree ADT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06DC7-68E3-8547-BF43-BBC7CEE66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cs232BinaryTree.java (Interface)</a:t>
            </a:r>
          </a:p>
          <a:p>
            <a:r>
              <a:rPr lang="en-US" dirty="0">
                <a:solidFill>
                  <a:srgbClr val="C00000"/>
                </a:solidFill>
              </a:rPr>
              <a:t>cs232Visitor.java  (interface)</a:t>
            </a:r>
          </a:p>
        </p:txBody>
      </p:sp>
    </p:spTree>
    <p:extLst>
      <p:ext uri="{BB962C8B-B14F-4D97-AF65-F5344CB8AC3E}">
        <p14:creationId xmlns:p14="http://schemas.microsoft.com/office/powerpoint/2010/main" val="1581722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55B5FDC-0269-B545-BBA6-4E8F0987D7A0}"/>
              </a:ext>
            </a:extLst>
          </p:cNvPr>
          <p:cNvGrpSpPr>
            <a:grpSpLocks/>
          </p:cNvGrpSpPr>
          <p:nvPr/>
        </p:nvGrpSpPr>
        <p:grpSpPr bwMode="auto">
          <a:xfrm>
            <a:off x="6429375" y="932258"/>
            <a:ext cx="5391150" cy="4593431"/>
            <a:chOff x="3552" y="1632"/>
            <a:chExt cx="1928" cy="1656"/>
          </a:xfrm>
          <a:noFill/>
        </p:grpSpPr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CABE5E3B-51C0-624C-B864-ABB19DCB6F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alphaModFix amt="8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1632"/>
              <a:ext cx="1928" cy="165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 Box 5">
              <a:extLst>
                <a:ext uri="{FF2B5EF4-FFF2-40B4-BE49-F238E27FC236}">
                  <a16:creationId xmlns:a16="http://schemas.microsoft.com/office/drawing/2014/main" id="{89A0B8A4-DAC9-0949-816F-24626BC8D4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1632"/>
              <a:ext cx="201" cy="2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rgbClr val="8960B1"/>
                </a:buClr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87EB2"/>
                </a:buClr>
                <a:buFont typeface="Wingdings" pitchFamily="2" charset="2"/>
                <a:buChar char="ü"/>
                <a:defRPr sz="28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E58A88"/>
                </a:buClr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47D70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a</a:t>
              </a:r>
            </a:p>
          </p:txBody>
        </p:sp>
        <p:sp>
          <p:nvSpPr>
            <p:cNvPr id="19" name="Text Box 6">
              <a:extLst>
                <a:ext uri="{FF2B5EF4-FFF2-40B4-BE49-F238E27FC236}">
                  <a16:creationId xmlns:a16="http://schemas.microsoft.com/office/drawing/2014/main" id="{E91CC58C-5E6E-AA4E-9EF3-56177156B1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4" y="1968"/>
              <a:ext cx="212" cy="2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rgbClr val="8960B1"/>
                </a:buClr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87EB2"/>
                </a:buClr>
                <a:buFont typeface="Wingdings" pitchFamily="2" charset="2"/>
                <a:buChar char="ü"/>
                <a:defRPr sz="28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E58A88"/>
                </a:buClr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47D70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b</a:t>
              </a:r>
            </a:p>
          </p:txBody>
        </p:sp>
        <p:sp>
          <p:nvSpPr>
            <p:cNvPr id="20" name="Text Box 7">
              <a:extLst>
                <a:ext uri="{FF2B5EF4-FFF2-40B4-BE49-F238E27FC236}">
                  <a16:creationId xmlns:a16="http://schemas.microsoft.com/office/drawing/2014/main" id="{BA19ED3C-4C49-8C4A-9BD3-373E941046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4" y="1968"/>
              <a:ext cx="201" cy="2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rgbClr val="8960B1"/>
                </a:buClr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87EB2"/>
                </a:buClr>
                <a:buFont typeface="Wingdings" pitchFamily="2" charset="2"/>
                <a:buChar char="ü"/>
                <a:defRPr sz="28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E58A88"/>
                </a:buClr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47D70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c</a:t>
              </a:r>
            </a:p>
          </p:txBody>
        </p:sp>
        <p:sp>
          <p:nvSpPr>
            <p:cNvPr id="21" name="Text Box 8">
              <a:extLst>
                <a:ext uri="{FF2B5EF4-FFF2-40B4-BE49-F238E27FC236}">
                  <a16:creationId xmlns:a16="http://schemas.microsoft.com/office/drawing/2014/main" id="{A54FC23C-2DE0-8C44-B4C5-62C9C73178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4" y="2448"/>
              <a:ext cx="212" cy="2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rgbClr val="8960B1"/>
                </a:buClr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87EB2"/>
                </a:buClr>
                <a:buFont typeface="Wingdings" pitchFamily="2" charset="2"/>
                <a:buChar char="ü"/>
                <a:defRPr sz="28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E58A88"/>
                </a:buClr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47D70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d</a:t>
              </a:r>
            </a:p>
          </p:txBody>
        </p:sp>
        <p:sp>
          <p:nvSpPr>
            <p:cNvPr id="22" name="Text Box 9">
              <a:extLst>
                <a:ext uri="{FF2B5EF4-FFF2-40B4-BE49-F238E27FC236}">
                  <a16:creationId xmlns:a16="http://schemas.microsoft.com/office/drawing/2014/main" id="{71BFACD2-7487-DA46-8BAD-71F5383453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2448"/>
              <a:ext cx="201" cy="2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rgbClr val="8960B1"/>
                </a:buClr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87EB2"/>
                </a:buClr>
                <a:buFont typeface="Wingdings" pitchFamily="2" charset="2"/>
                <a:buChar char="ü"/>
                <a:defRPr sz="28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E58A88"/>
                </a:buClr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47D70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e</a:t>
              </a:r>
            </a:p>
          </p:txBody>
        </p:sp>
        <p:sp>
          <p:nvSpPr>
            <p:cNvPr id="23" name="Text Box 10">
              <a:extLst>
                <a:ext uri="{FF2B5EF4-FFF2-40B4-BE49-F238E27FC236}">
                  <a16:creationId xmlns:a16="http://schemas.microsoft.com/office/drawing/2014/main" id="{612B5CBD-9CD7-B240-9593-CA4E310877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9" y="2448"/>
              <a:ext cx="180" cy="2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rgbClr val="8960B1"/>
                </a:buClr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87EB2"/>
                </a:buClr>
                <a:buFont typeface="Wingdings" pitchFamily="2" charset="2"/>
                <a:buChar char="ü"/>
                <a:defRPr sz="28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E58A88"/>
                </a:buClr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47D70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f</a:t>
              </a:r>
            </a:p>
          </p:txBody>
        </p:sp>
        <p:sp>
          <p:nvSpPr>
            <p:cNvPr id="24" name="Text Box 11">
              <a:extLst>
                <a:ext uri="{FF2B5EF4-FFF2-40B4-BE49-F238E27FC236}">
                  <a16:creationId xmlns:a16="http://schemas.microsoft.com/office/drawing/2014/main" id="{AF399612-4933-9849-9F0F-30FDF0B3C3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5" y="2448"/>
              <a:ext cx="212" cy="2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rgbClr val="8960B1"/>
                </a:buClr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87EB2"/>
                </a:buClr>
                <a:buFont typeface="Wingdings" pitchFamily="2" charset="2"/>
                <a:buChar char="ü"/>
                <a:defRPr sz="28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E58A88"/>
                </a:buClr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47D70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g</a:t>
              </a:r>
            </a:p>
          </p:txBody>
        </p:sp>
        <p:sp>
          <p:nvSpPr>
            <p:cNvPr id="25" name="Text Box 12">
              <a:extLst>
                <a:ext uri="{FF2B5EF4-FFF2-40B4-BE49-F238E27FC236}">
                  <a16:creationId xmlns:a16="http://schemas.microsoft.com/office/drawing/2014/main" id="{822E4D06-E32B-A441-8D70-574683C88C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2976"/>
              <a:ext cx="212" cy="2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rgbClr val="8960B1"/>
                </a:buClr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87EB2"/>
                </a:buClr>
                <a:buFont typeface="Wingdings" pitchFamily="2" charset="2"/>
                <a:buChar char="ü"/>
                <a:defRPr sz="28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E58A88"/>
                </a:buClr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47D70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h</a:t>
              </a:r>
            </a:p>
          </p:txBody>
        </p:sp>
        <p:sp>
          <p:nvSpPr>
            <p:cNvPr id="26" name="Text Box 13">
              <a:extLst>
                <a:ext uri="{FF2B5EF4-FFF2-40B4-BE49-F238E27FC236}">
                  <a16:creationId xmlns:a16="http://schemas.microsoft.com/office/drawing/2014/main" id="{2403EB65-F98F-7545-B3CA-45029B3825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8" y="2976"/>
              <a:ext cx="169" cy="2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rgbClr val="8960B1"/>
                </a:buClr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87EB2"/>
                </a:buClr>
                <a:buFont typeface="Wingdings" pitchFamily="2" charset="2"/>
                <a:buChar char="ü"/>
                <a:defRPr sz="28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E58A88"/>
                </a:buClr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47D70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i</a:t>
              </a:r>
            </a:p>
          </p:txBody>
        </p:sp>
        <p:sp>
          <p:nvSpPr>
            <p:cNvPr id="27" name="Text Box 14">
              <a:extLst>
                <a:ext uri="{FF2B5EF4-FFF2-40B4-BE49-F238E27FC236}">
                  <a16:creationId xmlns:a16="http://schemas.microsoft.com/office/drawing/2014/main" id="{8E08BF24-5CDD-5C42-9926-2B10B3A223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6" y="2976"/>
              <a:ext cx="169" cy="2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rgbClr val="8960B1"/>
                </a:buClr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87EB2"/>
                </a:buClr>
                <a:buFont typeface="Wingdings" pitchFamily="2" charset="2"/>
                <a:buChar char="ü"/>
                <a:defRPr sz="28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E58A88"/>
                </a:buClr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47D70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8753"/>
                </a:buClr>
                <a:buFont typeface="Times" pitchFamily="2" charset="0"/>
                <a:buChar char="•"/>
                <a:defRPr sz="2000">
                  <a:solidFill>
                    <a:schemeClr val="tx1"/>
                  </a:solidFill>
                  <a:latin typeface="Times" pitchFamily="2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j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38805B60-B5EF-6D41-8DE4-076A8D0AD221}"/>
              </a:ext>
            </a:extLst>
          </p:cNvPr>
          <p:cNvSpPr/>
          <p:nvPr/>
        </p:nvSpPr>
        <p:spPr>
          <a:xfrm>
            <a:off x="527353" y="1737322"/>
            <a:ext cx="44161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dirty="0"/>
              <a:t>Post-order traversal</a:t>
            </a:r>
          </a:p>
          <a:p>
            <a:pPr lvl="2">
              <a:defRPr/>
            </a:pPr>
            <a:r>
              <a:rPr lang="en-US" b="1" dirty="0"/>
              <a:t>Left, Right, Root</a:t>
            </a:r>
          </a:p>
          <a:p>
            <a:pPr lvl="2">
              <a:defRPr/>
            </a:pPr>
            <a:r>
              <a:rPr lang="en-US" sz="2400" b="1" dirty="0">
                <a:solidFill>
                  <a:srgbClr val="C00000"/>
                </a:solidFill>
              </a:rPr>
              <a:t>h </a:t>
            </a:r>
            <a:r>
              <a:rPr lang="en-US" sz="2400" b="1" dirty="0" err="1">
                <a:solidFill>
                  <a:srgbClr val="C00000"/>
                </a:solidFill>
              </a:rPr>
              <a:t>i</a:t>
            </a:r>
            <a:r>
              <a:rPr lang="en-US" sz="2400" b="1" dirty="0">
                <a:solidFill>
                  <a:srgbClr val="C00000"/>
                </a:solidFill>
              </a:rPr>
              <a:t> g </a:t>
            </a:r>
            <a:r>
              <a:rPr lang="en-US" sz="2400" b="1" dirty="0">
                <a:solidFill>
                  <a:srgbClr val="FFC000"/>
                </a:solidFill>
              </a:rPr>
              <a:t>j f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00B0F0"/>
                </a:solidFill>
              </a:rPr>
              <a:t>b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7030A0"/>
                </a:solidFill>
              </a:rPr>
              <a:t>e d c </a:t>
            </a:r>
            <a:r>
              <a:rPr lang="en-US" sz="2400" b="1" dirty="0">
                <a:solidFill>
                  <a:srgbClr val="FF000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1260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B26DFD2D-EE91-C049-A21B-C977525641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36539"/>
            <a:ext cx="10515600" cy="1020761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Binary Trees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B2FE9C41-8225-8F4C-A903-B5EB713EB7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6894" y="1371600"/>
            <a:ext cx="10972800" cy="26717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Tree is a non-linear data structure which organizes data in a hierarchical structure </a:t>
            </a:r>
          </a:p>
          <a:p>
            <a:pPr>
              <a:defRPr/>
            </a:pPr>
            <a:r>
              <a:rPr lang="en-US" dirty="0">
                <a:ea typeface="+mn-ea"/>
              </a:rPr>
              <a:t>A binary tree is a tree with:</a:t>
            </a:r>
          </a:p>
          <a:p>
            <a:pPr lvl="1">
              <a:defRPr/>
            </a:pPr>
            <a:r>
              <a:rPr lang="en-US" dirty="0">
                <a:ea typeface="+mn-ea"/>
              </a:rPr>
              <a:t>Nodes that have 0, 1 or 2 child nodes</a:t>
            </a:r>
          </a:p>
          <a:p>
            <a:pPr lvl="1">
              <a:defRPr/>
            </a:pPr>
            <a:r>
              <a:rPr lang="en-US" dirty="0">
                <a:ea typeface="+mn-ea"/>
              </a:rPr>
              <a:t>Children are distinguishable: left / right</a:t>
            </a:r>
          </a:p>
          <a:p>
            <a:pPr>
              <a:defRPr/>
            </a:pPr>
            <a:r>
              <a:rPr lang="en-US" dirty="0">
                <a:ea typeface="+mn-ea"/>
              </a:rPr>
              <a:t>Some binary trees:</a:t>
            </a:r>
          </a:p>
          <a:p>
            <a:pPr lvl="1">
              <a:buFont typeface="Wingdings" charset="0"/>
              <a:buChar char="ü"/>
              <a:defRPr/>
            </a:pPr>
            <a:endParaRPr lang="en-US" dirty="0">
              <a:ea typeface="+mn-ea"/>
            </a:endParaRP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EE0ABA64-8235-894C-9D5F-89FB2B151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322" y="4603750"/>
            <a:ext cx="2755900" cy="17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7">
            <a:extLst>
              <a:ext uri="{FF2B5EF4-FFF2-40B4-BE49-F238E27FC236}">
                <a16:creationId xmlns:a16="http://schemas.microsoft.com/office/drawing/2014/main" id="{398CA08D-CC44-A04C-93D5-BEBCF16C0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1544" y="4043362"/>
            <a:ext cx="30607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7E02BE17-190E-8E46-9D8C-1B15CBCDD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1616" y="4043361"/>
            <a:ext cx="2578100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21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>
            <a:extLst>
              <a:ext uri="{FF2B5EF4-FFF2-40B4-BE49-F238E27FC236}">
                <a16:creationId xmlns:a16="http://schemas.microsoft.com/office/drawing/2014/main" id="{8BB5327C-D49D-9D48-8766-1371FD81D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4577" y="1159154"/>
            <a:ext cx="55054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6B5948-0C63-0E4F-AA9C-6B962DAE9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36" y="66540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Some Tree Structures</a:t>
            </a:r>
          </a:p>
        </p:txBody>
      </p:sp>
      <p:pic>
        <p:nvPicPr>
          <p:cNvPr id="7172" name="Picture 3">
            <a:extLst>
              <a:ext uri="{FF2B5EF4-FFF2-40B4-BE49-F238E27FC236}">
                <a16:creationId xmlns:a16="http://schemas.microsoft.com/office/drawing/2014/main" id="{023744B3-B080-974A-94A0-CA25082178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9748" y="4097895"/>
            <a:ext cx="3144036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>
            <a:extLst>
              <a:ext uri="{FF2B5EF4-FFF2-40B4-BE49-F238E27FC236}">
                <a16:creationId xmlns:a16="http://schemas.microsoft.com/office/drawing/2014/main" id="{CFF15B17-91A7-2F45-8E0E-9136CE64C1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6602" y="4620183"/>
            <a:ext cx="32956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C0CDD2A5-B79A-C34B-A087-B269E5E2CB4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095" y="1641207"/>
            <a:ext cx="4495800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73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893E1-5154-9341-8F06-3967314D2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129031"/>
            <a:ext cx="10515600" cy="1325563"/>
          </a:xfrm>
        </p:spPr>
        <p:txBody>
          <a:bodyPr/>
          <a:lstStyle/>
          <a:p>
            <a:r>
              <a:rPr lang="en-US" dirty="0"/>
              <a:t>Tree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0B711-4AA3-DE4B-BF1A-4802D2DBF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C3B375-C177-3742-9F89-A593B8E1D0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9862" y="1964620"/>
            <a:ext cx="6772275" cy="292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92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1F9C9-8873-7C47-8013-EBDAE675E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terminology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9C3CC89-C555-C64C-90FB-F9AE2074C3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5537" y="2104588"/>
            <a:ext cx="7605713" cy="298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79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1F9C9-8873-7C47-8013-EBDAE675E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terminology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D957F0-0D5F-1B47-BAA4-30A55BCB2D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8344" y="1890742"/>
            <a:ext cx="8215312" cy="307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892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1F9C9-8873-7C47-8013-EBDAE675E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terminology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141CEA1-0A00-3049-8EFC-3EA22A75D8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4113" y="1900811"/>
            <a:ext cx="7762875" cy="305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68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1F9C9-8873-7C47-8013-EBDAE675E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terminology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170AF65-4340-074D-86F8-79FB04A70B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6012" y="2049119"/>
            <a:ext cx="7419975" cy="300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343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4400</TotalTime>
  <Words>769</Words>
  <Application>Microsoft Office PowerPoint</Application>
  <PresentationFormat>Widescreen</PresentationFormat>
  <Paragraphs>142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</vt:lpstr>
      <vt:lpstr>Wingdings</vt:lpstr>
      <vt:lpstr>Office Theme</vt:lpstr>
      <vt:lpstr>Binary Trees</vt:lpstr>
      <vt:lpstr>1. Introduction</vt:lpstr>
      <vt:lpstr>Binary Trees</vt:lpstr>
      <vt:lpstr>Some Tree Structures</vt:lpstr>
      <vt:lpstr>Tree terminology</vt:lpstr>
      <vt:lpstr>Tree terminology</vt:lpstr>
      <vt:lpstr>Tree terminology</vt:lpstr>
      <vt:lpstr>Tree terminology</vt:lpstr>
      <vt:lpstr>Tree terminology</vt:lpstr>
      <vt:lpstr>Tree terminology</vt:lpstr>
      <vt:lpstr>Tree terminology</vt:lpstr>
      <vt:lpstr>Tree terminology</vt:lpstr>
      <vt:lpstr>Tree terminology</vt:lpstr>
      <vt:lpstr>Tree terminology</vt:lpstr>
      <vt:lpstr>Tree terminology</vt:lpstr>
      <vt:lpstr>Tree terminology</vt:lpstr>
      <vt:lpstr>Tree terminology</vt:lpstr>
      <vt:lpstr>Recursive View of Binary Trees</vt:lpstr>
      <vt:lpstr>Binary Tree Traversals</vt:lpstr>
      <vt:lpstr>Binary Tree Traversals</vt:lpstr>
      <vt:lpstr>Binary Tree ADT</vt:lpstr>
      <vt:lpstr>Binary Tree ADT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Generics and Linear Structures</dc:title>
  <dc:creator>Siddiqui, Farhan</dc:creator>
  <cp:lastModifiedBy>MacCormick, John</cp:lastModifiedBy>
  <cp:revision>103</cp:revision>
  <dcterms:created xsi:type="dcterms:W3CDTF">2020-07-21T02:33:02Z</dcterms:created>
  <dcterms:modified xsi:type="dcterms:W3CDTF">2021-10-09T13:11:55Z</dcterms:modified>
</cp:coreProperties>
</file>