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9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44D00-72E6-4107-9634-6CEF63902D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A178DE-62E7-48A8-8993-68A1E14D8B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CB97A3-06B1-4710-A3F6-A880C181E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2ED8-A407-44B8-9991-94D428672EBC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02941B-624C-4482-8E31-5C93311F3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2A1E1C-07AE-46F3-BA2F-E3742F5DB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94495-A25D-4A13-AC2B-DB4841BD0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054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66E56-4158-4140-86A2-06E3D199D2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388D7F-2D33-47B8-9D90-B8806BF38B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B193C4-3D9E-420A-AB0B-55100E170D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2ED8-A407-44B8-9991-94D428672EBC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AA4436-CC92-4F33-8579-6A043C26F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37BDE1-B904-4EA4-970E-EC85DCC52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94495-A25D-4A13-AC2B-DB4841BD0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77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9F7C292-76D5-453D-A450-ECE5CCC40A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A8901D-9C8B-4B80-A9C9-6574064856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FD7795-D465-416A-816E-79437AF93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2ED8-A407-44B8-9991-94D428672EBC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324157-786B-43DD-AA98-C598D5624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269E97-B185-4805-B472-F52A20A16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94495-A25D-4A13-AC2B-DB4841BD0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084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709C8F-660D-4D1B-8D5D-AE01FFBFE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EA887A-0F30-4516-A7A8-B98712CE86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291314-4D7E-4C40-8CD5-0881395398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2ED8-A407-44B8-9991-94D428672EBC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AB3CED-A376-4A0A-BE18-8467F79DC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970584-3CF3-4948-9ACA-2378CF518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94495-A25D-4A13-AC2B-DB4841BD0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223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FED56-0DD9-4466-9770-2C583C1FE9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F7B8C4-948C-4FC6-B6EF-AC74BB81C1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2C9C35-E86C-4A57-B4DE-22E3F6790C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2ED8-A407-44B8-9991-94D428672EBC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1C2519-52C0-4D2B-B267-6AFA425C4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F25BE8-7750-4D34-9FAD-7D22EC23A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94495-A25D-4A13-AC2B-DB4841BD0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615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F29E3C-5C30-4A2F-915A-47938DDF3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24BA34-62C6-4643-A089-38502905D1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81D72A-0613-4614-B0C9-19F58647DF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DF0BFD-7B86-4129-9284-F6032EBAD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2ED8-A407-44B8-9991-94D428672EBC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382293-01E7-4ABA-B00B-1CD5C1B32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0FDA95-0B3B-457D-B362-C7CEA2BD4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94495-A25D-4A13-AC2B-DB4841BD0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547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C30880-E74E-401F-A5DE-6FE804D35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35272B-D992-4751-AD22-9CE69D72B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077772-26D6-418B-9588-9BEFD171F3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FBC9E4-62F5-4D2D-92F0-C902C5ED02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FE7F6B-AE05-4428-B682-D64DC4BAC9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7FEBF95-F0B2-4B3B-B3D6-EF9BD2249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2ED8-A407-44B8-9991-94D428672EBC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9C5AF60-1BB4-483E-A66D-3FA9C5489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88EEC4-5785-4659-A43D-2374ADB71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94495-A25D-4A13-AC2B-DB4841BD0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784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40A51E-C3BE-4E20-BB24-7866BE516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259CA2-F82B-49B3-8F8D-1B3F56479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2ED8-A407-44B8-9991-94D428672EBC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BE19D3-D6EB-4983-BC27-BD4B4BFD5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3B4EEA-CD4C-4C08-A109-ACE937DC7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94495-A25D-4A13-AC2B-DB4841BD0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934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6511DA-8569-4445-9E1C-0E56B549C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2ED8-A407-44B8-9991-94D428672EBC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49B7651-A3A5-4EC2-BF5D-FB45BAD0A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49D213-4474-46B0-970F-192D9A82F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94495-A25D-4A13-AC2B-DB4841BD0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364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9BEF0-D251-4DF9-AEBD-C5D0397842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5CFDED-BBF9-48CA-A4BE-5152E83558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58A66B-1A65-4D30-98B3-6BB05835C9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8BDFEA-31D1-4711-9C04-2F52D941D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2ED8-A407-44B8-9991-94D428672EBC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EDBD44-E13C-40A6-9187-10C81AD94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EE8B4C-3D3A-4022-960A-430EF0FFE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94495-A25D-4A13-AC2B-DB4841BD0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88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E55026-36CF-49FF-B68D-524128132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606B2A3-9713-4CFB-AD0F-00BCB81639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0F88FE-1E57-4712-8BBE-67C04D4F0E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ECD09F-2F38-4099-B048-EB63DB1D3B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2ED8-A407-44B8-9991-94D428672EBC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305B83-1085-42DD-83C3-C8019AD5C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27CC04-62AA-4AB5-8144-7224CD549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94495-A25D-4A13-AC2B-DB4841BD0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530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21E15A9-1010-44EA-B823-EDD713D7D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3A6177-F120-4CC5-9D70-6917F07D48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0C5567-3B1D-4301-8EF8-3A9318A86F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F52ED8-A407-44B8-9991-94D428672EBC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1D02E5-DE89-4CFB-9859-77B1F6B451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09E4AB-8A94-4ADC-ABD4-AE6EC4A358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194495-A25D-4A13-AC2B-DB4841BD0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93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1A62F614-F95A-4DA8-8784-7AC07A47232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9743207"/>
                  </p:ext>
                </p:extLst>
              </p:nvPr>
            </p:nvGraphicFramePr>
            <p:xfrm>
              <a:off x="1076325" y="457201"/>
              <a:ext cx="9077325" cy="5257800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3009900">
                      <a:extLst>
                        <a:ext uri="{9D8B030D-6E8A-4147-A177-3AD203B41FA5}">
                          <a16:colId xmlns:a16="http://schemas.microsoft.com/office/drawing/2014/main" val="1123017434"/>
                        </a:ext>
                      </a:extLst>
                    </a:gridCol>
                    <a:gridCol w="3041326">
                      <a:extLst>
                        <a:ext uri="{9D8B030D-6E8A-4147-A177-3AD203B41FA5}">
                          <a16:colId xmlns:a16="http://schemas.microsoft.com/office/drawing/2014/main" val="1683094859"/>
                        </a:ext>
                      </a:extLst>
                    </a:gridCol>
                    <a:gridCol w="3026099">
                      <a:extLst>
                        <a:ext uri="{9D8B030D-6E8A-4147-A177-3AD203B41FA5}">
                          <a16:colId xmlns:a16="http://schemas.microsoft.com/office/drawing/2014/main" val="2836868550"/>
                        </a:ext>
                      </a:extLst>
                    </a:gridCol>
                  </a:tblGrid>
                  <a:tr h="350520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operation</a:t>
                          </a:r>
                          <a:endParaRPr lang="en-US" sz="20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array-based list</a:t>
                          </a:r>
                          <a:endParaRPr lang="en-US" sz="20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linked list</a:t>
                          </a:r>
                          <a:endParaRPr lang="en-US" sz="20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32089589"/>
                      </a:ext>
                    </a:extLst>
                  </a:tr>
                  <a:tr h="35052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Get size</a:t>
                          </a:r>
                          <a:endParaRPr lang="en-US" sz="20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20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20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160001178"/>
                      </a:ext>
                    </a:extLst>
                  </a:tr>
                  <a:tr h="70104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Add to end</a:t>
                          </a:r>
                          <a:endParaRPr lang="en-US" sz="20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20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20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53124630"/>
                      </a:ext>
                    </a:extLst>
                  </a:tr>
                  <a:tr h="35052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Get </a:t>
                          </a:r>
                          <a14:m>
                            <m:oMath xmlns:m="http://schemas.openxmlformats.org/officeDocument/2006/math">
                              <m:r>
                                <a:rPr lang="en-US" sz="2000">
                                  <a:effectLst/>
                                </a:rPr>
                                <m:t>𝑖</m:t>
                              </m:r>
                            </m:oMath>
                          </a14:m>
                          <a:r>
                            <a:rPr lang="en-US" sz="2000" dirty="0" err="1">
                              <a:effectLst/>
                            </a:rPr>
                            <a:t>th</a:t>
                          </a:r>
                          <a:r>
                            <a:rPr lang="en-US" sz="2000" dirty="0">
                              <a:effectLst/>
                            </a:rPr>
                            <a:t> element</a:t>
                          </a:r>
                          <a:endParaRPr lang="en-US" sz="20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20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20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500377414"/>
                      </a:ext>
                    </a:extLst>
                  </a:tr>
                  <a:tr h="35052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Set </a:t>
                          </a:r>
                          <a14:m>
                            <m:oMath xmlns:m="http://schemas.openxmlformats.org/officeDocument/2006/math">
                              <m:r>
                                <a:rPr lang="en-US" sz="2000">
                                  <a:effectLst/>
                                </a:rPr>
                                <m:t>𝑖</m:t>
                              </m:r>
                            </m:oMath>
                          </a14:m>
                          <a:r>
                            <a:rPr lang="en-US" sz="2000" dirty="0" err="1">
                              <a:effectLst/>
                            </a:rPr>
                            <a:t>th</a:t>
                          </a:r>
                          <a:r>
                            <a:rPr lang="en-US" sz="2000" dirty="0">
                              <a:effectLst/>
                            </a:rPr>
                            <a:t> element</a:t>
                          </a:r>
                          <a:endParaRPr lang="en-US" sz="20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20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20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831877555"/>
                      </a:ext>
                    </a:extLst>
                  </a:tr>
                  <a:tr h="70104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Insert before </a:t>
                          </a:r>
                          <a14:m>
                            <m:oMath xmlns:m="http://schemas.openxmlformats.org/officeDocument/2006/math">
                              <m:r>
                                <a:rPr lang="en-US" sz="2000">
                                  <a:effectLst/>
                                </a:rPr>
                                <m:t>𝑖</m:t>
                              </m:r>
                            </m:oMath>
                          </a14:m>
                          <a:r>
                            <a:rPr lang="en-US" sz="2000">
                              <a:effectLst/>
                            </a:rPr>
                            <a:t>th element</a:t>
                          </a:r>
                          <a:endParaRPr lang="en-US" sz="20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20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20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260230709"/>
                      </a:ext>
                    </a:extLst>
                  </a:tr>
                  <a:tr h="70104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Remove </a:t>
                          </a:r>
                          <a14:m>
                            <m:oMath xmlns:m="http://schemas.openxmlformats.org/officeDocument/2006/math">
                              <m:r>
                                <a:rPr lang="en-US" sz="2000">
                                  <a:effectLst/>
                                </a:rPr>
                                <m:t>𝑖</m:t>
                              </m:r>
                            </m:oMath>
                          </a14:m>
                          <a:r>
                            <a:rPr lang="en-US" sz="2000">
                              <a:effectLst/>
                            </a:rPr>
                            <a:t>th element</a:t>
                          </a:r>
                          <a:endParaRPr lang="en-US" sz="20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20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20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4290777905"/>
                      </a:ext>
                    </a:extLst>
                  </a:tr>
                  <a:tr h="70104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Insert or remove first element</a:t>
                          </a:r>
                          <a:endParaRPr lang="en-US" sz="20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20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20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9645967"/>
                      </a:ext>
                    </a:extLst>
                  </a:tr>
                  <a:tr h="105156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Traverse using get(</a:t>
                          </a:r>
                          <a14:m>
                            <m:oMath xmlns:m="http://schemas.openxmlformats.org/officeDocument/2006/math">
                              <m:r>
                                <a:rPr lang="en-US" sz="2000">
                                  <a:effectLst/>
                                </a:rPr>
                                <m:t>𝑖</m:t>
                              </m:r>
                            </m:oMath>
                          </a14:m>
                          <a:r>
                            <a:rPr lang="en-US" sz="2000">
                              <a:effectLst/>
                            </a:rPr>
                            <a:t>) for </a:t>
                          </a:r>
                          <a14:m>
                            <m:oMath xmlns:m="http://schemas.openxmlformats.org/officeDocument/2006/math">
                              <m:r>
                                <a:rPr lang="en-US" sz="2000">
                                  <a:effectLst/>
                                </a:rPr>
                                <m:t>𝑖</m:t>
                              </m:r>
                              <m:r>
                                <a:rPr lang="en-US" sz="2000">
                                  <a:effectLst/>
                                </a:rPr>
                                <m:t>=1, 2, …</m:t>
                              </m:r>
                              <m:r>
                                <a:rPr lang="en-US" sz="2000">
                                  <a:effectLst/>
                                </a:rPr>
                                <m:t>𝑛</m:t>
                              </m:r>
                            </m:oMath>
                          </a14:m>
                          <a:endParaRPr lang="en-US" sz="20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20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20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587538876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1A62F614-F95A-4DA8-8784-7AC07A47232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9743207"/>
                  </p:ext>
                </p:extLst>
              </p:nvPr>
            </p:nvGraphicFramePr>
            <p:xfrm>
              <a:off x="1076325" y="457201"/>
              <a:ext cx="9077325" cy="5257800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3009900">
                      <a:extLst>
                        <a:ext uri="{9D8B030D-6E8A-4147-A177-3AD203B41FA5}">
                          <a16:colId xmlns:a16="http://schemas.microsoft.com/office/drawing/2014/main" val="1123017434"/>
                        </a:ext>
                      </a:extLst>
                    </a:gridCol>
                    <a:gridCol w="3041326">
                      <a:extLst>
                        <a:ext uri="{9D8B030D-6E8A-4147-A177-3AD203B41FA5}">
                          <a16:colId xmlns:a16="http://schemas.microsoft.com/office/drawing/2014/main" val="1683094859"/>
                        </a:ext>
                      </a:extLst>
                    </a:gridCol>
                    <a:gridCol w="3026099">
                      <a:extLst>
                        <a:ext uri="{9D8B030D-6E8A-4147-A177-3AD203B41FA5}">
                          <a16:colId xmlns:a16="http://schemas.microsoft.com/office/drawing/2014/main" val="2836868550"/>
                        </a:ext>
                      </a:extLst>
                    </a:gridCol>
                  </a:tblGrid>
                  <a:tr h="350520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operation</a:t>
                          </a:r>
                          <a:endParaRPr lang="en-US" sz="20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array-based list</a:t>
                          </a:r>
                          <a:endParaRPr lang="en-US" sz="20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linked list</a:t>
                          </a:r>
                          <a:endParaRPr lang="en-US" sz="20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32089589"/>
                      </a:ext>
                    </a:extLst>
                  </a:tr>
                  <a:tr h="35052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Get size</a:t>
                          </a:r>
                          <a:endParaRPr lang="en-US" sz="20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20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20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160001178"/>
                      </a:ext>
                    </a:extLst>
                  </a:tr>
                  <a:tr h="70104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Add to end</a:t>
                          </a:r>
                          <a:endParaRPr lang="en-US" sz="20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20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20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53124630"/>
                      </a:ext>
                    </a:extLst>
                  </a:tr>
                  <a:tr h="3505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202" t="-418966" r="-202429" b="-99482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20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20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500377414"/>
                      </a:ext>
                    </a:extLst>
                  </a:tr>
                  <a:tr h="3505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202" t="-528070" r="-202429" b="-9122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20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20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831877555"/>
                      </a:ext>
                    </a:extLst>
                  </a:tr>
                  <a:tr h="7010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202" t="-311304" r="-202429" b="-3521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20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20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260230709"/>
                      </a:ext>
                    </a:extLst>
                  </a:tr>
                  <a:tr h="7010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202" t="-411304" r="-202429" b="-2521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20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20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4290777905"/>
                      </a:ext>
                    </a:extLst>
                  </a:tr>
                  <a:tr h="70104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Insert or remove first element</a:t>
                          </a:r>
                          <a:endParaRPr lang="en-US" sz="20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20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20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9645967"/>
                      </a:ext>
                    </a:extLst>
                  </a:tr>
                  <a:tr h="10515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202" t="-406358" r="-202429" b="-11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20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20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587538876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305234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1A62F614-F95A-4DA8-8784-7AC07A47232D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076325" y="457201"/>
              <a:ext cx="9077325" cy="5257800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3009900">
                      <a:extLst>
                        <a:ext uri="{9D8B030D-6E8A-4147-A177-3AD203B41FA5}">
                          <a16:colId xmlns:a16="http://schemas.microsoft.com/office/drawing/2014/main" val="1123017434"/>
                        </a:ext>
                      </a:extLst>
                    </a:gridCol>
                    <a:gridCol w="3041326">
                      <a:extLst>
                        <a:ext uri="{9D8B030D-6E8A-4147-A177-3AD203B41FA5}">
                          <a16:colId xmlns:a16="http://schemas.microsoft.com/office/drawing/2014/main" val="1683094859"/>
                        </a:ext>
                      </a:extLst>
                    </a:gridCol>
                    <a:gridCol w="3026099">
                      <a:extLst>
                        <a:ext uri="{9D8B030D-6E8A-4147-A177-3AD203B41FA5}">
                          <a16:colId xmlns:a16="http://schemas.microsoft.com/office/drawing/2014/main" val="2836868550"/>
                        </a:ext>
                      </a:extLst>
                    </a:gridCol>
                  </a:tblGrid>
                  <a:tr h="350520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operation</a:t>
                          </a:r>
                          <a:endParaRPr lang="en-US" sz="20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array-based list</a:t>
                          </a:r>
                          <a:endParaRPr lang="en-US" sz="20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linked list</a:t>
                          </a:r>
                          <a:endParaRPr lang="en-US" sz="20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32089589"/>
                      </a:ext>
                    </a:extLst>
                  </a:tr>
                  <a:tr h="35052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Get size</a:t>
                          </a:r>
                          <a:endParaRPr lang="en-US" sz="20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>
                                    <a:effectLst/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d>
                                  <m:dPr>
                                    <m:ctrlPr>
                                      <a:rPr lang="en-US" sz="2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>
                                    <a:effectLst/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d>
                                  <m:dPr>
                                    <m:ctrlPr>
                                      <a:rPr lang="en-US" sz="2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0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160001178"/>
                      </a:ext>
                    </a:extLst>
                  </a:tr>
                  <a:tr h="70104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Add to end</a:t>
                          </a:r>
                          <a:endParaRPr lang="en-US" sz="20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2000">
                                  <a:effectLst/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  <m:d>
                                <m:d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>
                                      <a:effectLst/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</m:d>
                            </m:oMath>
                          </a14:m>
                          <a:r>
                            <a:rPr lang="en-US" sz="2000">
                              <a:effectLst/>
                            </a:rPr>
                            <a:t> but </a:t>
                          </a:r>
                          <a14:m>
                            <m:oMath xmlns:m="http://schemas.openxmlformats.org/officeDocument/2006/math">
                              <m:r>
                                <a:rPr lang="en-US" sz="2000">
                                  <a:effectLst/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  <m:d>
                                <m:d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</m:d>
                            </m:oMath>
                          </a14:m>
                          <a:r>
                            <a:rPr lang="en-US" sz="2000">
                              <a:effectLst/>
                            </a:rPr>
                            <a:t> on average</a:t>
                          </a:r>
                          <a:endParaRPr lang="en-US" sz="20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>
                                    <a:effectLst/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d>
                                  <m:dPr>
                                    <m:ctrlPr>
                                      <a:rPr lang="en-US" sz="2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0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53124630"/>
                      </a:ext>
                    </a:extLst>
                  </a:tr>
                  <a:tr h="35052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Get </a:t>
                          </a:r>
                          <a14:m>
                            <m:oMath xmlns:m="http://schemas.openxmlformats.org/officeDocument/2006/math">
                              <m:r>
                                <a:rPr lang="en-US" sz="2000">
                                  <a:effectLst/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oMath>
                          </a14:m>
                          <a:r>
                            <a:rPr lang="en-US" sz="2000">
                              <a:effectLst/>
                            </a:rPr>
                            <a:t>th element</a:t>
                          </a:r>
                          <a:endParaRPr lang="en-US" sz="20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>
                                    <a:effectLst/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d>
                                  <m:dPr>
                                    <m:ctrlPr>
                                      <a:rPr lang="en-US" sz="2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0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>
                                    <a:effectLst/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d>
                                  <m:dPr>
                                    <m:ctrlPr>
                                      <a:rPr lang="en-US" sz="2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0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500377414"/>
                      </a:ext>
                    </a:extLst>
                  </a:tr>
                  <a:tr h="35052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Set </a:t>
                          </a:r>
                          <a14:m>
                            <m:oMath xmlns:m="http://schemas.openxmlformats.org/officeDocument/2006/math">
                              <m:r>
                                <a:rPr lang="en-US" sz="2000">
                                  <a:effectLst/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oMath>
                          </a14:m>
                          <a:r>
                            <a:rPr lang="en-US" sz="2000">
                              <a:effectLst/>
                            </a:rPr>
                            <a:t>th element</a:t>
                          </a:r>
                          <a:endParaRPr lang="en-US" sz="20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>
                                    <a:effectLst/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d>
                                  <m:dPr>
                                    <m:ctrlPr>
                                      <a:rPr lang="en-US" sz="2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0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>
                                    <a:effectLst/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d>
                                  <m:dPr>
                                    <m:ctrlPr>
                                      <a:rPr lang="en-US" sz="2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0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831877555"/>
                      </a:ext>
                    </a:extLst>
                  </a:tr>
                  <a:tr h="70104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Insert before </a:t>
                          </a:r>
                          <a14:m>
                            <m:oMath xmlns:m="http://schemas.openxmlformats.org/officeDocument/2006/math">
                              <m:r>
                                <a:rPr lang="en-US" sz="2000">
                                  <a:effectLst/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oMath>
                          </a14:m>
                          <a:r>
                            <a:rPr lang="en-US" sz="2000">
                              <a:effectLst/>
                            </a:rPr>
                            <a:t>th element</a:t>
                          </a:r>
                          <a:endParaRPr lang="en-US" sz="20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>
                                    <a:effectLst/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d>
                                  <m:dPr>
                                    <m:ctrlPr>
                                      <a:rPr lang="en-US" sz="2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0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>
                                    <a:effectLst/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d>
                                  <m:dPr>
                                    <m:ctrlPr>
                                      <a:rPr lang="en-US" sz="2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0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260230709"/>
                      </a:ext>
                    </a:extLst>
                  </a:tr>
                  <a:tr h="70104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Remove </a:t>
                          </a:r>
                          <a14:m>
                            <m:oMath xmlns:m="http://schemas.openxmlformats.org/officeDocument/2006/math">
                              <m:r>
                                <a:rPr lang="en-US" sz="2000">
                                  <a:effectLst/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oMath>
                          </a14:m>
                          <a:r>
                            <a:rPr lang="en-US" sz="2000">
                              <a:effectLst/>
                            </a:rPr>
                            <a:t>th element</a:t>
                          </a:r>
                          <a:endParaRPr lang="en-US" sz="20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>
                                    <a:effectLst/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d>
                                  <m:dPr>
                                    <m:ctrlPr>
                                      <a:rPr lang="en-US" sz="2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0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>
                                    <a:effectLst/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d>
                                  <m:dPr>
                                    <m:ctrlPr>
                                      <a:rPr lang="en-US" sz="2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0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4290777905"/>
                      </a:ext>
                    </a:extLst>
                  </a:tr>
                  <a:tr h="70104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Insert or remove first element</a:t>
                          </a:r>
                          <a:endParaRPr lang="en-US" sz="20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>
                                    <a:effectLst/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d>
                                  <m:dPr>
                                    <m:ctrlPr>
                                      <a:rPr lang="en-US" sz="2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0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>
                                    <a:effectLst/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d>
                                  <m:dPr>
                                    <m:ctrlPr>
                                      <a:rPr lang="en-US" sz="2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0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9645967"/>
                      </a:ext>
                    </a:extLst>
                  </a:tr>
                  <a:tr h="105156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Traverse using get(</a:t>
                          </a:r>
                          <a14:m>
                            <m:oMath xmlns:m="http://schemas.openxmlformats.org/officeDocument/2006/math">
                              <m:r>
                                <a:rPr lang="en-US" sz="2000">
                                  <a:effectLst/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oMath>
                          </a14:m>
                          <a:r>
                            <a:rPr lang="en-US" sz="2000">
                              <a:effectLst/>
                            </a:rPr>
                            <a:t>) for </a:t>
                          </a:r>
                          <a14:m>
                            <m:oMath xmlns:m="http://schemas.openxmlformats.org/officeDocument/2006/math">
                              <m:r>
                                <a:rPr lang="en-US" sz="2000">
                                  <a:effectLst/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2000">
                                  <a:effectLst/>
                                  <a:latin typeface="Cambria Math" panose="02040503050406030204" pitchFamily="18" charset="0"/>
                                </a:rPr>
                                <m:t>=1, 2, …</m:t>
                              </m:r>
                              <m:r>
                                <a:rPr lang="en-US" sz="2000">
                                  <a:effectLst/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oMath>
                          </a14:m>
                          <a:endParaRPr lang="en-US" sz="20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>
                                    <a:effectLst/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d>
                                  <m:dPr>
                                    <m:ctrlPr>
                                      <a:rPr lang="en-US" sz="2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0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>
                                    <a:effectLst/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d>
                                  <m:dPr>
                                    <m:ctrlPr>
                                      <a:rPr lang="en-US" sz="2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p>
                                      <m:sSupPr>
                                        <m:ctrlPr>
                                          <a:rPr lang="en-US" sz="20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20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e>
                                      <m:sup>
                                        <m:r>
                                          <a:rPr lang="en-US" sz="20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e>
                                </m:d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587538876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1A62F614-F95A-4DA8-8784-7AC07A47232D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076325" y="457201"/>
              <a:ext cx="9077325" cy="5257800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3009900">
                      <a:extLst>
                        <a:ext uri="{9D8B030D-6E8A-4147-A177-3AD203B41FA5}">
                          <a16:colId xmlns:a16="http://schemas.microsoft.com/office/drawing/2014/main" val="1123017434"/>
                        </a:ext>
                      </a:extLst>
                    </a:gridCol>
                    <a:gridCol w="3041326">
                      <a:extLst>
                        <a:ext uri="{9D8B030D-6E8A-4147-A177-3AD203B41FA5}">
                          <a16:colId xmlns:a16="http://schemas.microsoft.com/office/drawing/2014/main" val="1683094859"/>
                        </a:ext>
                      </a:extLst>
                    </a:gridCol>
                    <a:gridCol w="3026099">
                      <a:extLst>
                        <a:ext uri="{9D8B030D-6E8A-4147-A177-3AD203B41FA5}">
                          <a16:colId xmlns:a16="http://schemas.microsoft.com/office/drawing/2014/main" val="2836868550"/>
                        </a:ext>
                      </a:extLst>
                    </a:gridCol>
                  </a:tblGrid>
                  <a:tr h="350520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operation</a:t>
                          </a:r>
                          <a:endParaRPr lang="en-US" sz="20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array-based list</a:t>
                          </a:r>
                          <a:endParaRPr lang="en-US" sz="20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linked list</a:t>
                          </a:r>
                          <a:endParaRPr lang="en-US" sz="20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32089589"/>
                      </a:ext>
                    </a:extLst>
                  </a:tr>
                  <a:tr h="35052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Get size</a:t>
                          </a:r>
                          <a:endParaRPr lang="en-US" sz="20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99198" t="-124561" r="-100401" b="-13157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200000" t="-124561" r="-805" b="-131578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60001178"/>
                      </a:ext>
                    </a:extLst>
                  </a:tr>
                  <a:tr h="70104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Add to end</a:t>
                          </a:r>
                          <a:endParaRPr lang="en-US" sz="20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99198" t="-111304" r="-100401" b="-5521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200000" t="-111304" r="-805" b="-55217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3124630"/>
                      </a:ext>
                    </a:extLst>
                  </a:tr>
                  <a:tr h="3505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202" t="-418966" r="-202429" b="-99482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99198" t="-418966" r="-100401" b="-99482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200000" t="-418966" r="-805" b="-99482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00377414"/>
                      </a:ext>
                    </a:extLst>
                  </a:tr>
                  <a:tr h="3505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202" t="-528070" r="-202429" b="-9122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99198" t="-528070" r="-100401" b="-9122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200000" t="-528070" r="-805" b="-91228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31877555"/>
                      </a:ext>
                    </a:extLst>
                  </a:tr>
                  <a:tr h="7010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202" t="-311304" r="-202429" b="-3521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99198" t="-311304" r="-100401" b="-3521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200000" t="-311304" r="-805" b="-35217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60230709"/>
                      </a:ext>
                    </a:extLst>
                  </a:tr>
                  <a:tr h="7010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202" t="-411304" r="-202429" b="-2521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99198" t="-411304" r="-100401" b="-2521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200000" t="-411304" r="-805" b="-25217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290777905"/>
                      </a:ext>
                    </a:extLst>
                  </a:tr>
                  <a:tr h="70104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Insert or remove first element</a:t>
                          </a:r>
                          <a:endParaRPr lang="en-US" sz="20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99198" t="-511304" r="-100401" b="-1521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200000" t="-511304" r="-805" b="-15217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9645967"/>
                      </a:ext>
                    </a:extLst>
                  </a:tr>
                  <a:tr h="10515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202" t="-406358" r="-202429" b="-11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99198" t="-406358" r="-100401" b="-11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200000" t="-406358" r="-805" b="-115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87538876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9839648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131</Words>
  <Application>Microsoft Office PowerPoint</Application>
  <PresentationFormat>Widescreen</PresentationFormat>
  <Paragraphs>38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MacCormick, John</dc:creator>
  <cp:lastModifiedBy>MacCormick, John</cp:lastModifiedBy>
  <cp:revision>1</cp:revision>
  <dcterms:created xsi:type="dcterms:W3CDTF">2021-09-28T01:13:12Z</dcterms:created>
  <dcterms:modified xsi:type="dcterms:W3CDTF">2021-09-28T01:15:12Z</dcterms:modified>
</cp:coreProperties>
</file>